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wdp" ContentType="image/vnd.ms-photo"/>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0" r:id="rId1"/>
  </p:sldMasterIdLst>
  <p:notesMasterIdLst>
    <p:notesMasterId r:id="rId80"/>
  </p:notesMasterIdLst>
  <p:sldIdLst>
    <p:sldId id="256" r:id="rId2"/>
    <p:sldId id="346" r:id="rId3"/>
    <p:sldId id="330" r:id="rId4"/>
    <p:sldId id="331" r:id="rId5"/>
    <p:sldId id="348" r:id="rId6"/>
    <p:sldId id="279" r:id="rId7"/>
    <p:sldId id="257" r:id="rId8"/>
    <p:sldId id="258" r:id="rId9"/>
    <p:sldId id="280" r:id="rId10"/>
    <p:sldId id="265" r:id="rId11"/>
    <p:sldId id="305" r:id="rId12"/>
    <p:sldId id="259" r:id="rId13"/>
    <p:sldId id="309" r:id="rId14"/>
    <p:sldId id="308" r:id="rId15"/>
    <p:sldId id="332" r:id="rId16"/>
    <p:sldId id="311" r:id="rId17"/>
    <p:sldId id="310" r:id="rId18"/>
    <p:sldId id="333" r:id="rId19"/>
    <p:sldId id="313" r:id="rId20"/>
    <p:sldId id="312" r:id="rId21"/>
    <p:sldId id="334" r:id="rId22"/>
    <p:sldId id="314" r:id="rId23"/>
    <p:sldId id="315" r:id="rId24"/>
    <p:sldId id="318" r:id="rId25"/>
    <p:sldId id="324" r:id="rId26"/>
    <p:sldId id="335" r:id="rId27"/>
    <p:sldId id="317" r:id="rId28"/>
    <p:sldId id="316" r:id="rId29"/>
    <p:sldId id="325" r:id="rId30"/>
    <p:sldId id="336" r:id="rId31"/>
    <p:sldId id="319" r:id="rId32"/>
    <p:sldId id="326" r:id="rId33"/>
    <p:sldId id="337" r:id="rId34"/>
    <p:sldId id="320" r:id="rId35"/>
    <p:sldId id="323" r:id="rId36"/>
    <p:sldId id="327" r:id="rId37"/>
    <p:sldId id="338" r:id="rId38"/>
    <p:sldId id="322" r:id="rId39"/>
    <p:sldId id="321" r:id="rId40"/>
    <p:sldId id="339" r:id="rId41"/>
    <p:sldId id="340" r:id="rId42"/>
    <p:sldId id="341" r:id="rId43"/>
    <p:sldId id="342" r:id="rId44"/>
    <p:sldId id="329" r:id="rId45"/>
    <p:sldId id="328" r:id="rId46"/>
    <p:sldId id="343" r:id="rId47"/>
    <p:sldId id="344" r:id="rId48"/>
    <p:sldId id="306" r:id="rId49"/>
    <p:sldId id="347" r:id="rId50"/>
    <p:sldId id="268" r:id="rId51"/>
    <p:sldId id="267" r:id="rId52"/>
    <p:sldId id="289" r:id="rId53"/>
    <p:sldId id="269" r:id="rId54"/>
    <p:sldId id="296" r:id="rId55"/>
    <p:sldId id="262" r:id="rId56"/>
    <p:sldId id="297" r:id="rId57"/>
    <p:sldId id="261" r:id="rId58"/>
    <p:sldId id="345" r:id="rId59"/>
    <p:sldId id="270" r:id="rId60"/>
    <p:sldId id="290" r:id="rId61"/>
    <p:sldId id="298" r:id="rId62"/>
    <p:sldId id="271" r:id="rId63"/>
    <p:sldId id="299" r:id="rId64"/>
    <p:sldId id="275" r:id="rId65"/>
    <p:sldId id="272" r:id="rId66"/>
    <p:sldId id="288" r:id="rId67"/>
    <p:sldId id="273" r:id="rId68"/>
    <p:sldId id="276" r:id="rId69"/>
    <p:sldId id="277" r:id="rId70"/>
    <p:sldId id="278" r:id="rId71"/>
    <p:sldId id="301" r:id="rId72"/>
    <p:sldId id="291" r:id="rId73"/>
    <p:sldId id="292" r:id="rId74"/>
    <p:sldId id="293" r:id="rId75"/>
    <p:sldId id="303" r:id="rId76"/>
    <p:sldId id="304" r:id="rId77"/>
    <p:sldId id="307" r:id="rId78"/>
    <p:sldId id="34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D006F4-73ED-4455-974C-C24DBD110250}">
          <p14:sldIdLst>
            <p14:sldId id="256"/>
            <p14:sldId id="346"/>
            <p14:sldId id="330"/>
            <p14:sldId id="331"/>
            <p14:sldId id="348"/>
            <p14:sldId id="279"/>
            <p14:sldId id="257"/>
            <p14:sldId id="258"/>
            <p14:sldId id="280"/>
            <p14:sldId id="265"/>
            <p14:sldId id="305"/>
            <p14:sldId id="259"/>
            <p14:sldId id="309"/>
            <p14:sldId id="308"/>
            <p14:sldId id="332"/>
            <p14:sldId id="311"/>
            <p14:sldId id="310"/>
            <p14:sldId id="333"/>
            <p14:sldId id="313"/>
            <p14:sldId id="312"/>
            <p14:sldId id="334"/>
            <p14:sldId id="314"/>
            <p14:sldId id="315"/>
            <p14:sldId id="318"/>
            <p14:sldId id="324"/>
            <p14:sldId id="335"/>
            <p14:sldId id="317"/>
            <p14:sldId id="316"/>
            <p14:sldId id="325"/>
            <p14:sldId id="336"/>
            <p14:sldId id="319"/>
            <p14:sldId id="326"/>
            <p14:sldId id="337"/>
            <p14:sldId id="320"/>
            <p14:sldId id="323"/>
            <p14:sldId id="327"/>
            <p14:sldId id="338"/>
            <p14:sldId id="322"/>
            <p14:sldId id="321"/>
            <p14:sldId id="339"/>
            <p14:sldId id="340"/>
            <p14:sldId id="341"/>
            <p14:sldId id="342"/>
            <p14:sldId id="329"/>
            <p14:sldId id="328"/>
            <p14:sldId id="343"/>
            <p14:sldId id="344"/>
            <p14:sldId id="306"/>
            <p14:sldId id="347"/>
            <p14:sldId id="268"/>
            <p14:sldId id="267"/>
            <p14:sldId id="289"/>
            <p14:sldId id="269"/>
            <p14:sldId id="296"/>
            <p14:sldId id="262"/>
            <p14:sldId id="297"/>
            <p14:sldId id="261"/>
            <p14:sldId id="345"/>
            <p14:sldId id="270"/>
            <p14:sldId id="290"/>
            <p14:sldId id="298"/>
            <p14:sldId id="271"/>
            <p14:sldId id="299"/>
            <p14:sldId id="275"/>
            <p14:sldId id="272"/>
            <p14:sldId id="288"/>
            <p14:sldId id="273"/>
            <p14:sldId id="276"/>
            <p14:sldId id="277"/>
            <p14:sldId id="278"/>
            <p14:sldId id="301"/>
            <p14:sldId id="291"/>
            <p14:sldId id="292"/>
            <p14:sldId id="293"/>
            <p14:sldId id="303"/>
            <p14:sldId id="304"/>
            <p14:sldId id="307"/>
            <p14:sldId id="349"/>
          </p14:sldIdLst>
        </p14:section>
        <p14:section name="Untitled Section" id="{39AB750D-462B-4C46-9EAD-967D22CCBC2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0000"/>
    <a:srgbClr val="A88000"/>
    <a:srgbClr val="635D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5758E-26A4-40AA-8630-117D5B718F13}" v="2" dt="2024-12-05T13:47:34.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4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54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tam Kumar" userId="d63b3cfc26c7e558" providerId="LiveId" clId="{AEB5758E-26A4-40AA-8630-117D5B718F13}"/>
    <pc:docChg chg="addSld modSld sldOrd modSection">
      <pc:chgData name="Gautam Kumar" userId="d63b3cfc26c7e558" providerId="LiveId" clId="{AEB5758E-26A4-40AA-8630-117D5B718F13}" dt="2024-12-05T13:47:34.367" v="4"/>
      <pc:docMkLst>
        <pc:docMk/>
      </pc:docMkLst>
      <pc:sldChg chg="modSp">
        <pc:chgData name="Gautam Kumar" userId="d63b3cfc26c7e558" providerId="LiveId" clId="{AEB5758E-26A4-40AA-8630-117D5B718F13}" dt="2024-12-05T13:47:34.367" v="4"/>
        <pc:sldMkLst>
          <pc:docMk/>
          <pc:sldMk cId="3357064709" sldId="268"/>
        </pc:sldMkLst>
        <pc:graphicFrameChg chg="mod">
          <ac:chgData name="Gautam Kumar" userId="d63b3cfc26c7e558" providerId="LiveId" clId="{AEB5758E-26A4-40AA-8630-117D5B718F13}" dt="2024-12-05T13:47:34.367" v="4"/>
          <ac:graphicFrameMkLst>
            <pc:docMk/>
            <pc:sldMk cId="3357064709" sldId="268"/>
            <ac:graphicFrameMk id="4" creationId="{404DC865-D9FF-DB76-0F7A-644F5DD89450}"/>
          </ac:graphicFrameMkLst>
        </pc:graphicFrameChg>
      </pc:sldChg>
      <pc:sldChg chg="ord">
        <pc:chgData name="Gautam Kumar" userId="d63b3cfc26c7e558" providerId="LiveId" clId="{AEB5758E-26A4-40AA-8630-117D5B718F13}" dt="2024-12-05T13:39:48.599" v="3"/>
        <pc:sldMkLst>
          <pc:docMk/>
          <pc:sldMk cId="385063429" sldId="306"/>
        </pc:sldMkLst>
      </pc:sldChg>
      <pc:sldChg chg="add">
        <pc:chgData name="Gautam Kumar" userId="d63b3cfc26c7e558" providerId="LiveId" clId="{AEB5758E-26A4-40AA-8630-117D5B718F13}" dt="2024-12-05T13:39:37.793" v="1" actId="2890"/>
        <pc:sldMkLst>
          <pc:docMk/>
          <pc:sldMk cId="583734252"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A43C0-0623-4A0E-924F-80836AC3802A}" type="datetimeFigureOut">
              <a:rPr lang="en-IN" smtClean="0"/>
              <a:t>05-12-2024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1D38D-E9A6-477E-8498-F144F157825D}" type="slidenum">
              <a:rPr lang="en-IN" smtClean="0"/>
              <a:t>‹#›</a:t>
            </a:fld>
            <a:endParaRPr lang="en-IN"/>
          </a:p>
        </p:txBody>
      </p:sp>
    </p:spTree>
    <p:extLst>
      <p:ext uri="{BB962C8B-B14F-4D97-AF65-F5344CB8AC3E}">
        <p14:creationId xmlns:p14="http://schemas.microsoft.com/office/powerpoint/2010/main" val="1507426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a:t>
            </a:fld>
            <a:endParaRPr lang="en-IN"/>
          </a:p>
        </p:txBody>
      </p:sp>
    </p:spTree>
    <p:extLst>
      <p:ext uri="{BB962C8B-B14F-4D97-AF65-F5344CB8AC3E}">
        <p14:creationId xmlns:p14="http://schemas.microsoft.com/office/powerpoint/2010/main" val="55901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38</a:t>
            </a:fld>
            <a:endParaRPr lang="en-IN"/>
          </a:p>
        </p:txBody>
      </p:sp>
    </p:spTree>
    <p:extLst>
      <p:ext uri="{BB962C8B-B14F-4D97-AF65-F5344CB8AC3E}">
        <p14:creationId xmlns:p14="http://schemas.microsoft.com/office/powerpoint/2010/main" val="2987298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39</a:t>
            </a:fld>
            <a:endParaRPr lang="en-IN"/>
          </a:p>
        </p:txBody>
      </p:sp>
    </p:spTree>
    <p:extLst>
      <p:ext uri="{BB962C8B-B14F-4D97-AF65-F5344CB8AC3E}">
        <p14:creationId xmlns:p14="http://schemas.microsoft.com/office/powerpoint/2010/main" val="472826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41</a:t>
            </a:fld>
            <a:endParaRPr lang="en-IN"/>
          </a:p>
        </p:txBody>
      </p:sp>
    </p:spTree>
    <p:extLst>
      <p:ext uri="{BB962C8B-B14F-4D97-AF65-F5344CB8AC3E}">
        <p14:creationId xmlns:p14="http://schemas.microsoft.com/office/powerpoint/2010/main" val="204658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42</a:t>
            </a:fld>
            <a:endParaRPr lang="en-IN"/>
          </a:p>
        </p:txBody>
      </p:sp>
    </p:spTree>
    <p:extLst>
      <p:ext uri="{BB962C8B-B14F-4D97-AF65-F5344CB8AC3E}">
        <p14:creationId xmlns:p14="http://schemas.microsoft.com/office/powerpoint/2010/main" val="202964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44</a:t>
            </a:fld>
            <a:endParaRPr lang="en-IN"/>
          </a:p>
        </p:txBody>
      </p:sp>
    </p:spTree>
    <p:extLst>
      <p:ext uri="{BB962C8B-B14F-4D97-AF65-F5344CB8AC3E}">
        <p14:creationId xmlns:p14="http://schemas.microsoft.com/office/powerpoint/2010/main" val="365416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45</a:t>
            </a:fld>
            <a:endParaRPr lang="en-IN"/>
          </a:p>
        </p:txBody>
      </p:sp>
    </p:spTree>
    <p:extLst>
      <p:ext uri="{BB962C8B-B14F-4D97-AF65-F5344CB8AC3E}">
        <p14:creationId xmlns:p14="http://schemas.microsoft.com/office/powerpoint/2010/main" val="901968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7</a:t>
            </a:fld>
            <a:endParaRPr lang="en-IN"/>
          </a:p>
        </p:txBody>
      </p:sp>
    </p:spTree>
    <p:extLst>
      <p:ext uri="{BB962C8B-B14F-4D97-AF65-F5344CB8AC3E}">
        <p14:creationId xmlns:p14="http://schemas.microsoft.com/office/powerpoint/2010/main" val="49723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19</a:t>
            </a:fld>
            <a:endParaRPr lang="en-IN"/>
          </a:p>
        </p:txBody>
      </p:sp>
    </p:spTree>
    <p:extLst>
      <p:ext uri="{BB962C8B-B14F-4D97-AF65-F5344CB8AC3E}">
        <p14:creationId xmlns:p14="http://schemas.microsoft.com/office/powerpoint/2010/main" val="425665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27</a:t>
            </a:fld>
            <a:endParaRPr lang="en-IN"/>
          </a:p>
        </p:txBody>
      </p:sp>
    </p:spTree>
    <p:extLst>
      <p:ext uri="{BB962C8B-B14F-4D97-AF65-F5344CB8AC3E}">
        <p14:creationId xmlns:p14="http://schemas.microsoft.com/office/powerpoint/2010/main" val="359892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31</a:t>
            </a:fld>
            <a:endParaRPr lang="en-IN"/>
          </a:p>
        </p:txBody>
      </p:sp>
    </p:spTree>
    <p:extLst>
      <p:ext uri="{BB962C8B-B14F-4D97-AF65-F5344CB8AC3E}">
        <p14:creationId xmlns:p14="http://schemas.microsoft.com/office/powerpoint/2010/main" val="3274799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32</a:t>
            </a:fld>
            <a:endParaRPr lang="en-IN"/>
          </a:p>
        </p:txBody>
      </p:sp>
    </p:spTree>
    <p:extLst>
      <p:ext uri="{BB962C8B-B14F-4D97-AF65-F5344CB8AC3E}">
        <p14:creationId xmlns:p14="http://schemas.microsoft.com/office/powerpoint/2010/main" val="78741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34</a:t>
            </a:fld>
            <a:endParaRPr lang="en-IN"/>
          </a:p>
        </p:txBody>
      </p:sp>
    </p:spTree>
    <p:extLst>
      <p:ext uri="{BB962C8B-B14F-4D97-AF65-F5344CB8AC3E}">
        <p14:creationId xmlns:p14="http://schemas.microsoft.com/office/powerpoint/2010/main" val="2742121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35</a:t>
            </a:fld>
            <a:endParaRPr lang="en-IN"/>
          </a:p>
        </p:txBody>
      </p:sp>
    </p:spTree>
    <p:extLst>
      <p:ext uri="{BB962C8B-B14F-4D97-AF65-F5344CB8AC3E}">
        <p14:creationId xmlns:p14="http://schemas.microsoft.com/office/powerpoint/2010/main" val="239823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E1D38D-E9A6-477E-8498-F144F157825D}" type="slidenum">
              <a:rPr lang="en-IN" smtClean="0"/>
              <a:t>36</a:t>
            </a:fld>
            <a:endParaRPr lang="en-IN"/>
          </a:p>
        </p:txBody>
      </p:sp>
    </p:spTree>
    <p:extLst>
      <p:ext uri="{BB962C8B-B14F-4D97-AF65-F5344CB8AC3E}">
        <p14:creationId xmlns:p14="http://schemas.microsoft.com/office/powerpoint/2010/main" val="2359260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F207D-407B-4602-3196-55FB71F7AC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7101C1-B2D4-F4E0-9ECF-E9340F11E6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55D455-5CB5-C268-F67D-A053277ACC0B}"/>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5" name="Footer Placeholder 4">
            <a:extLst>
              <a:ext uri="{FF2B5EF4-FFF2-40B4-BE49-F238E27FC236}">
                <a16:creationId xmlns:a16="http://schemas.microsoft.com/office/drawing/2014/main" id="{7893BDA6-BD30-6E4F-8C2E-63558B08A2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368DC8-8F13-282E-A52D-E0072573F6BF}"/>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732014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27AF-1888-60C3-0A46-FF3E85053E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05112E-5EED-EB8D-0BAB-F244DB7545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1FF2C3-D838-48AC-1E5B-211BFB102A8B}"/>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5" name="Footer Placeholder 4">
            <a:extLst>
              <a:ext uri="{FF2B5EF4-FFF2-40B4-BE49-F238E27FC236}">
                <a16:creationId xmlns:a16="http://schemas.microsoft.com/office/drawing/2014/main" id="{9A3D9BB2-CCCB-FDEC-4A3B-B6206BC756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B0083F-87C6-9216-7DF6-94DBBEC26844}"/>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1835241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04320-C2E5-ED89-2CC5-D76D669A8D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9112D7-7538-CAF5-8902-893E4DD387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2DB2DE-2264-E235-3E96-2A9EFB27223F}"/>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5" name="Footer Placeholder 4">
            <a:extLst>
              <a:ext uri="{FF2B5EF4-FFF2-40B4-BE49-F238E27FC236}">
                <a16:creationId xmlns:a16="http://schemas.microsoft.com/office/drawing/2014/main" id="{9FC0B3B5-06CC-C68A-534E-F3F12DCC9E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1E6252-8C42-5346-82B9-2C08B9394B6C}"/>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3328172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C6D9-E7DE-D4CD-749E-C7D5411E56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E1886A-E298-66F9-25E2-AF8453BC86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CB822E-22CB-596A-91AF-8743DB2FFC70}"/>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5" name="Footer Placeholder 4">
            <a:extLst>
              <a:ext uri="{FF2B5EF4-FFF2-40B4-BE49-F238E27FC236}">
                <a16:creationId xmlns:a16="http://schemas.microsoft.com/office/drawing/2014/main" id="{98ACC53E-DCAE-72F4-3FC0-6038B7B394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DC5C6C-440E-8D45-C094-3C1375AABC7B}"/>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2279164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E895-CE15-E154-1841-B0143171A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06391F-3F4E-ED9D-8D63-EE8FD6345F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330924-331D-A2F3-5DDF-F7A252DDA635}"/>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5" name="Footer Placeholder 4">
            <a:extLst>
              <a:ext uri="{FF2B5EF4-FFF2-40B4-BE49-F238E27FC236}">
                <a16:creationId xmlns:a16="http://schemas.microsoft.com/office/drawing/2014/main" id="{DFF9A270-AB64-A4BE-00D1-3EE9F9247C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12ABC2-706F-BA36-F723-8F7EE7E23AB4}"/>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2598426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E2F1-D6DB-6A33-3750-FF415ECE0C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2DCC93-894A-80B5-D8CC-CC3D2DE415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B9CD03-1368-572D-D27E-1A44B4217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838E9A-D872-A5F0-1799-4ACE80BC56BC}"/>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6" name="Footer Placeholder 5">
            <a:extLst>
              <a:ext uri="{FF2B5EF4-FFF2-40B4-BE49-F238E27FC236}">
                <a16:creationId xmlns:a16="http://schemas.microsoft.com/office/drawing/2014/main" id="{CAFF2B51-6817-C6CF-3DCB-448B1CD5D7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A2FD2D-4F00-7CE3-1CD0-6764013FFADF}"/>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75266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BB76-78FD-98FA-E879-DF8B7B5E8B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26D4A3-6C47-77FC-0B4A-485483B5C3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C235F0-FAE0-A6BF-3155-853C2386A2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A02C1E-5A43-8BA6-8565-3AD6F4461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6F5EE9-3E66-8C99-A2A3-55C15F233B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1FDC00-904C-7ED5-E680-1B43BEB38113}"/>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8" name="Footer Placeholder 7">
            <a:extLst>
              <a:ext uri="{FF2B5EF4-FFF2-40B4-BE49-F238E27FC236}">
                <a16:creationId xmlns:a16="http://schemas.microsoft.com/office/drawing/2014/main" id="{78D660EC-6F47-B56C-AC0A-253727C31F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1724FC-229B-9B71-6294-22F3CAFC2B4C}"/>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1780212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A8FF-F7B3-3515-2753-49A3505F254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1B2417-E6B2-06BB-586E-09521A51DB3C}"/>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4" name="Footer Placeholder 3">
            <a:extLst>
              <a:ext uri="{FF2B5EF4-FFF2-40B4-BE49-F238E27FC236}">
                <a16:creationId xmlns:a16="http://schemas.microsoft.com/office/drawing/2014/main" id="{B4E8D423-853B-DD01-08CE-C427502612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3FE965-4872-C01C-C097-2D96EDCD98D2}"/>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381880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D38F66-CD7D-8F45-5436-29825CB57615}"/>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3" name="Footer Placeholder 2">
            <a:extLst>
              <a:ext uri="{FF2B5EF4-FFF2-40B4-BE49-F238E27FC236}">
                <a16:creationId xmlns:a16="http://schemas.microsoft.com/office/drawing/2014/main" id="{58866491-F68F-C9D7-1BD1-9D1A393010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DAF2F1F-861D-EF7C-9B54-D81186C195E7}"/>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2568418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15B-3262-319B-AA09-E66454092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3C5EE2-E668-77D7-7B8A-5E05B763F9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025546-A872-C3C6-0F96-980F70FAA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D17DB-1D3E-20AF-61C9-87B4B72F2D78}"/>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6" name="Footer Placeholder 5">
            <a:extLst>
              <a:ext uri="{FF2B5EF4-FFF2-40B4-BE49-F238E27FC236}">
                <a16:creationId xmlns:a16="http://schemas.microsoft.com/office/drawing/2014/main" id="{9D89C48A-A14F-691B-C3BD-92D5E65BA2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4C7776-C556-5B54-BE3E-E48C2B93D525}"/>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2301784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A480-3B45-2671-0680-1965CC381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D726E00-011B-3078-E31A-95FEB9DFF7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E5013D-ED03-4FBB-C5F9-DBDA2378A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3BD9D-B350-B1AD-07D4-F4179A872A9D}"/>
              </a:ext>
            </a:extLst>
          </p:cNvPr>
          <p:cNvSpPr>
            <a:spLocks noGrp="1"/>
          </p:cNvSpPr>
          <p:nvPr>
            <p:ph type="dt" sz="half" idx="10"/>
          </p:nvPr>
        </p:nvSpPr>
        <p:spPr/>
        <p:txBody>
          <a:bodyPr/>
          <a:lstStyle/>
          <a:p>
            <a:fld id="{9175AC18-D555-4D66-8B08-7957F1EAE8C6}" type="datetimeFigureOut">
              <a:rPr lang="en-IN" smtClean="0"/>
              <a:t>05-12-2024</a:t>
            </a:fld>
            <a:endParaRPr lang="en-IN"/>
          </a:p>
        </p:txBody>
      </p:sp>
      <p:sp>
        <p:nvSpPr>
          <p:cNvPr id="6" name="Footer Placeholder 5">
            <a:extLst>
              <a:ext uri="{FF2B5EF4-FFF2-40B4-BE49-F238E27FC236}">
                <a16:creationId xmlns:a16="http://schemas.microsoft.com/office/drawing/2014/main" id="{A8F78870-6F04-7088-30FB-92EE46D9C5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26E6F3-A00E-33FA-5089-6C916DBF3ACC}"/>
              </a:ext>
            </a:extLst>
          </p:cNvPr>
          <p:cNvSpPr>
            <a:spLocks noGrp="1"/>
          </p:cNvSpPr>
          <p:nvPr>
            <p:ph type="sldNum" sz="quarter" idx="12"/>
          </p:nvPr>
        </p:nvSpPr>
        <p:spPr/>
        <p:txBody>
          <a:bodyPr/>
          <a:lstStyle/>
          <a:p>
            <a:fld id="{08F11E68-1F72-449E-B5B1-1AED876E5D34}" type="slidenum">
              <a:rPr lang="en-IN" smtClean="0"/>
              <a:t>‹#›</a:t>
            </a:fld>
            <a:endParaRPr lang="en-IN"/>
          </a:p>
        </p:txBody>
      </p:sp>
    </p:spTree>
    <p:extLst>
      <p:ext uri="{BB962C8B-B14F-4D97-AF65-F5344CB8AC3E}">
        <p14:creationId xmlns:p14="http://schemas.microsoft.com/office/powerpoint/2010/main" val="1354288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C7143F-9481-23A0-BCF8-901B933815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05AA69-2D22-7C8D-352F-4651C6DCC2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60F866-75DD-EB68-4D37-BE2D38E176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75AC18-D555-4D66-8B08-7957F1EAE8C6}" type="datetimeFigureOut">
              <a:rPr lang="en-IN" smtClean="0"/>
              <a:t>05-12-2024</a:t>
            </a:fld>
            <a:endParaRPr lang="en-IN"/>
          </a:p>
        </p:txBody>
      </p:sp>
      <p:sp>
        <p:nvSpPr>
          <p:cNvPr id="5" name="Footer Placeholder 4">
            <a:extLst>
              <a:ext uri="{FF2B5EF4-FFF2-40B4-BE49-F238E27FC236}">
                <a16:creationId xmlns:a16="http://schemas.microsoft.com/office/drawing/2014/main" id="{1D5FF797-B6EC-1CE2-C93B-6B56C8EBA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B2FD4B2-39A5-4921-4377-16EB144522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11E68-1F72-449E-B5B1-1AED876E5D34}" type="slidenum">
              <a:rPr lang="en-IN" smtClean="0"/>
              <a:t>‹#›</a:t>
            </a:fld>
            <a:endParaRPr lang="en-IN"/>
          </a:p>
        </p:txBody>
      </p:sp>
    </p:spTree>
    <p:extLst>
      <p:ext uri="{BB962C8B-B14F-4D97-AF65-F5344CB8AC3E}">
        <p14:creationId xmlns:p14="http://schemas.microsoft.com/office/powerpoint/2010/main" val="2153892457"/>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7" Type="http://schemas.openxmlformats.org/officeDocument/2006/relationships/image" Target="../media/image9.em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package" Target="../embeddings/Microsoft_Excel_Macro-Enabled_Worksheet1.xlsm"/><Relationship Id="rId5" Type="http://schemas.openxmlformats.org/officeDocument/2006/relationships/image" Target="../media/image8.gif"/><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35.emf"/></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2.xml"/><Relationship Id="rId4" Type="http://schemas.microsoft.com/office/2007/relationships/hdphoto" Target="../media/hdphoto2.wdp"/></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9.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F8C5-E85E-B031-D7C4-20C005798190}"/>
              </a:ext>
            </a:extLst>
          </p:cNvPr>
          <p:cNvSpPr>
            <a:spLocks noGrp="1"/>
          </p:cNvSpPr>
          <p:nvPr>
            <p:ph type="ctrTitle"/>
          </p:nvPr>
        </p:nvSpPr>
        <p:spPr>
          <a:xfrm>
            <a:off x="1524000" y="1122362"/>
            <a:ext cx="9144000" cy="362610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r>
              <a:rPr lang="en-IN" dirty="0">
                <a:solidFill>
                  <a:srgbClr val="FF0000"/>
                </a:solidFill>
                <a:latin typeface="Script MT Bold" panose="03040602040607080904" pitchFamily="66" charset="0"/>
              </a:rPr>
              <a:t>Project:</a:t>
            </a:r>
            <a:br>
              <a:rPr lang="en-IN" dirty="0">
                <a:solidFill>
                  <a:srgbClr val="FF0000"/>
                </a:solidFill>
              </a:rPr>
            </a:br>
            <a:r>
              <a:rPr lang="en-IN" sz="5300" b="1" i="0" dirty="0">
                <a:solidFill>
                  <a:schemeClr val="accent2">
                    <a:lumMod val="75000"/>
                  </a:schemeClr>
                </a:solidFill>
                <a:effectLst/>
                <a:latin typeface="Vivaldi" panose="03020602050506090804" pitchFamily="66" charset="0"/>
              </a:rPr>
              <a:t>Suicide Data Analysis and Visualization</a:t>
            </a:r>
            <a:br>
              <a:rPr lang="en-IN" b="1" i="0" dirty="0">
                <a:solidFill>
                  <a:srgbClr val="202124"/>
                </a:solidFill>
                <a:effectLst/>
                <a:latin typeface="Vivaldi" panose="03020602050506090804" pitchFamily="66" charset="0"/>
              </a:rPr>
            </a:br>
            <a:br>
              <a:rPr lang="en-IN" b="1" i="0" dirty="0">
                <a:solidFill>
                  <a:srgbClr val="202124"/>
                </a:solidFill>
                <a:effectLst/>
                <a:latin typeface="zeitung"/>
              </a:rPr>
            </a:br>
            <a:endParaRPr lang="en-IN" dirty="0"/>
          </a:p>
        </p:txBody>
      </p:sp>
      <p:sp>
        <p:nvSpPr>
          <p:cNvPr id="3" name="Subtitle 2">
            <a:extLst>
              <a:ext uri="{FF2B5EF4-FFF2-40B4-BE49-F238E27FC236}">
                <a16:creationId xmlns:a16="http://schemas.microsoft.com/office/drawing/2014/main" id="{C38D0712-2E6E-DC1D-64DE-AE564D37C54E}"/>
              </a:ext>
            </a:extLst>
          </p:cNvPr>
          <p:cNvSpPr>
            <a:spLocks noGrp="1"/>
          </p:cNvSpPr>
          <p:nvPr>
            <p:ph type="subTitle" idx="1"/>
          </p:nvPr>
        </p:nvSpPr>
        <p:spPr>
          <a:pattFill prst="pct75">
            <a:fgClr>
              <a:schemeClr val="accent1"/>
            </a:fgClr>
            <a:bgClr>
              <a:schemeClr val="bg1"/>
            </a:bgClr>
          </a:pattFill>
        </p:spPr>
        <p:txBody>
          <a:bodyPr>
            <a:normAutofit/>
          </a:bodyPr>
          <a:lstStyle/>
          <a:p>
            <a:r>
              <a:rPr lang="en-IN" sz="3200" b="1" dirty="0">
                <a:solidFill>
                  <a:srgbClr val="C00000"/>
                </a:solidFill>
                <a:latin typeface="Lucida Handwriting" panose="03010101010101010101" pitchFamily="66" charset="0"/>
              </a:rPr>
              <a:t>22CD3011</a:t>
            </a:r>
          </a:p>
          <a:p>
            <a:r>
              <a:rPr lang="en-IN" sz="3200" b="1" dirty="0">
                <a:solidFill>
                  <a:srgbClr val="C00000"/>
                </a:solidFill>
                <a:latin typeface="Script MT Bold" panose="03040602040607080904" pitchFamily="66" charset="0"/>
              </a:rPr>
              <a:t>Gautam Kumar</a:t>
            </a:r>
            <a:r>
              <a:rPr lang="en-IN" sz="3200" b="1" i="0" dirty="0">
                <a:solidFill>
                  <a:srgbClr val="C00000"/>
                </a:solidFill>
                <a:effectLst/>
                <a:latin typeface="Script MT Bold" panose="03040602040607080904" pitchFamily="66" charset="0"/>
              </a:rPr>
              <a:t> </a:t>
            </a:r>
          </a:p>
          <a:p>
            <a:endParaRPr lang="en-IN" dirty="0"/>
          </a:p>
        </p:txBody>
      </p:sp>
    </p:spTree>
    <p:extLst>
      <p:ext uri="{BB962C8B-B14F-4D97-AF65-F5344CB8AC3E}">
        <p14:creationId xmlns:p14="http://schemas.microsoft.com/office/powerpoint/2010/main" val="375277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fade">
                                      <p:cBhvr>
                                        <p:cTn id="13" dur="1000"/>
                                        <p:tgtEl>
                                          <p:spTgt spid="3">
                                            <p:bg/>
                                          </p:spTgt>
                                        </p:tgtEl>
                                      </p:cBhvr>
                                    </p:animEffect>
                                    <p:anim calcmode="lin" valueType="num">
                                      <p:cBhvr>
                                        <p:cTn id="14" dur="1000" fill="hold"/>
                                        <p:tgtEl>
                                          <p:spTgt spid="3">
                                            <p:bg/>
                                          </p:spTgt>
                                        </p:tgtEl>
                                        <p:attrNameLst>
                                          <p:attrName>ppt_x</p:attrName>
                                        </p:attrNameLst>
                                      </p:cBhvr>
                                      <p:tavLst>
                                        <p:tav tm="0">
                                          <p:val>
                                            <p:strVal val="#ppt_x"/>
                                          </p:val>
                                        </p:tav>
                                        <p:tav tm="100000">
                                          <p:val>
                                            <p:strVal val="#ppt_x"/>
                                          </p:val>
                                        </p:tav>
                                      </p:tavLst>
                                    </p:anim>
                                    <p:anim calcmode="lin" valueType="num">
                                      <p:cBhvr>
                                        <p:cTn id="15"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l="-10000" r="-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26490-60C2-B240-2EBD-0E2A6A39B0D0}"/>
              </a:ext>
            </a:extLst>
          </p:cNvPr>
          <p:cNvSpPr>
            <a:spLocks noGrp="1"/>
          </p:cNvSpPr>
          <p:nvPr>
            <p:ph idx="1"/>
          </p:nvPr>
        </p:nvSpPr>
        <p:spPr>
          <a:xfrm>
            <a:off x="838200" y="529389"/>
            <a:ext cx="5375987" cy="509697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glow rad="127000">
              <a:schemeClr val="accent3">
                <a:satMod val="175000"/>
                <a:alpha val="40000"/>
              </a:schemeClr>
            </a:glow>
            <a:innerShdw blurRad="63500" dist="50800" dir="18900000">
              <a:prstClr val="black">
                <a:alpha val="50000"/>
              </a:prstClr>
            </a:innerShdw>
            <a:softEdge rad="12700"/>
          </a:effectLst>
        </p:spPr>
        <p:txBody>
          <a:bodyPr>
            <a:normAutofit/>
          </a:bodyPr>
          <a:lstStyle/>
          <a:p>
            <a:pPr algn="l"/>
            <a:r>
              <a:rPr lang="en-US" sz="2400" b="0" i="0" dirty="0">
                <a:solidFill>
                  <a:srgbClr val="7030A0"/>
                </a:solidFill>
                <a:effectLst/>
                <a:latin typeface="Lato" panose="020F0502020204030204" pitchFamily="34" charset="0"/>
              </a:rPr>
              <a:t>Every death from suicide is a tragedy. But research shows that its rates can be reduced with greater understanding and support.</a:t>
            </a:r>
          </a:p>
          <a:p>
            <a:pPr algn="l"/>
            <a:r>
              <a:rPr lang="en-US" sz="2400" b="0" i="0" dirty="0">
                <a:solidFill>
                  <a:srgbClr val="7030A0"/>
                </a:solidFill>
                <a:effectLst/>
                <a:latin typeface="Lato" panose="020F0502020204030204" pitchFamily="34" charset="0"/>
              </a:rPr>
              <a:t>To do this, suicide should be recognised as a public health problem, and people should know that it can be prevented and its rates can be reduced.</a:t>
            </a:r>
          </a:p>
          <a:p>
            <a:pPr algn="l"/>
            <a:r>
              <a:rPr lang="en-US" sz="2400" b="0" i="0" dirty="0">
                <a:solidFill>
                  <a:srgbClr val="7030A0"/>
                </a:solidFill>
                <a:effectLst/>
                <a:latin typeface="Lato" panose="020F0502020204030204" pitchFamily="34" charset="0"/>
              </a:rPr>
              <a:t>On this page we show data on the prevalence of suicide across the world, its risk factors, and how these trends are changing over time.</a:t>
            </a:r>
          </a:p>
          <a:p>
            <a:endParaRPr lang="en-IN" dirty="0"/>
          </a:p>
        </p:txBody>
      </p:sp>
      <p:pic>
        <p:nvPicPr>
          <p:cNvPr id="2" name="Picture 1">
            <a:extLst>
              <a:ext uri="{FF2B5EF4-FFF2-40B4-BE49-F238E27FC236}">
                <a16:creationId xmlns:a16="http://schemas.microsoft.com/office/drawing/2014/main" id="{AEB6192E-CF68-2856-D020-DC872FB5F0AE}"/>
              </a:ext>
            </a:extLst>
          </p:cNvPr>
          <p:cNvPicPr>
            <a:picLocks noChangeAspect="1"/>
          </p:cNvPicPr>
          <p:nvPr/>
        </p:nvPicPr>
        <p:blipFill>
          <a:blip r:embed="rId3"/>
          <a:stretch>
            <a:fillRect/>
          </a:stretch>
        </p:blipFill>
        <p:spPr>
          <a:xfrm>
            <a:off x="6366989" y="529389"/>
            <a:ext cx="5589037" cy="5096970"/>
          </a:xfrm>
          <a:prstGeom prst="rect">
            <a:avLst/>
          </a:prstGeom>
          <a:effectLst>
            <a:innerShdw blurRad="63500" dist="50800">
              <a:prstClr val="black">
                <a:alpha val="50000"/>
              </a:prstClr>
            </a:innerShdw>
            <a:reflection endPos="24000" dir="5400000" sy="-100000" algn="bl" rotWithShape="0"/>
          </a:effectLst>
        </p:spPr>
      </p:pic>
    </p:spTree>
    <p:extLst>
      <p:ext uri="{BB962C8B-B14F-4D97-AF65-F5344CB8AC3E}">
        <p14:creationId xmlns:p14="http://schemas.microsoft.com/office/powerpoint/2010/main" val="68149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0363-5974-EC95-550D-A1FC7031B055}"/>
              </a:ext>
            </a:extLst>
          </p:cNvPr>
          <p:cNvSpPr>
            <a:spLocks noGrp="1"/>
          </p:cNvSpPr>
          <p:nvPr>
            <p:ph type="title"/>
          </p:nvPr>
        </p:nvSpPr>
        <p:spPr>
          <a:xfrm>
            <a:off x="467360" y="152401"/>
            <a:ext cx="10886440" cy="1046479"/>
          </a:xfrm>
          <a:gradFill>
            <a:gsLst>
              <a:gs pos="0">
                <a:schemeClr val="accent5">
                  <a:lumMod val="5000"/>
                  <a:lumOff val="95000"/>
                  <a:alpha val="73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a:innerShdw blurRad="63500" dist="50800" dir="13500000">
              <a:prstClr val="black">
                <a:alpha val="50000"/>
              </a:prstClr>
            </a:innerShdw>
          </a:effectLst>
        </p:spPr>
        <p:txBody>
          <a:bodyPr>
            <a:normAutofit/>
          </a:bodyPr>
          <a:lstStyle/>
          <a:p>
            <a:r>
              <a:rPr lang="en-IN" sz="6000" b="1" i="0" dirty="0">
                <a:solidFill>
                  <a:srgbClr val="C00000"/>
                </a:solidFill>
                <a:effectLst/>
                <a:latin typeface="Söhne"/>
              </a:rPr>
              <a:t>Objective:</a:t>
            </a:r>
            <a:endParaRPr lang="en-IN" sz="6000" dirty="0">
              <a:solidFill>
                <a:srgbClr val="C00000"/>
              </a:solidFill>
            </a:endParaRPr>
          </a:p>
        </p:txBody>
      </p:sp>
      <p:sp>
        <p:nvSpPr>
          <p:cNvPr id="3" name="Content Placeholder 2">
            <a:extLst>
              <a:ext uri="{FF2B5EF4-FFF2-40B4-BE49-F238E27FC236}">
                <a16:creationId xmlns:a16="http://schemas.microsoft.com/office/drawing/2014/main" id="{C59EA133-9DA2-A6E9-E248-05648033C0A6}"/>
              </a:ext>
            </a:extLst>
          </p:cNvPr>
          <p:cNvSpPr>
            <a:spLocks noGrp="1"/>
          </p:cNvSpPr>
          <p:nvPr>
            <p:ph idx="1"/>
          </p:nvPr>
        </p:nvSpPr>
        <p:spPr>
          <a:xfrm>
            <a:off x="467360" y="1327355"/>
            <a:ext cx="10886440" cy="3854245"/>
          </a:xfrm>
          <a:gradFill flip="none" rotWithShape="1">
            <a:gsLst>
              <a:gs pos="32000">
                <a:schemeClr val="accent5">
                  <a:lumMod val="5000"/>
                  <a:lumOff val="95000"/>
                  <a:alpha val="37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a:innerShdw blurRad="63500" dist="50800" dir="18900000">
              <a:prstClr val="black">
                <a:alpha val="50000"/>
              </a:prstClr>
            </a:innerShdw>
          </a:effectLst>
        </p:spPr>
        <p:txBody>
          <a:bodyPr>
            <a:normAutofit/>
          </a:bodyPr>
          <a:lstStyle/>
          <a:p>
            <a:r>
              <a:rPr lang="en-US" sz="4400" b="0" i="0" dirty="0">
                <a:solidFill>
                  <a:schemeClr val="tx1">
                    <a:lumMod val="95000"/>
                    <a:lumOff val="5000"/>
                  </a:schemeClr>
                </a:solidFill>
                <a:effectLst/>
                <a:latin typeface="Söhne"/>
              </a:rPr>
              <a:t>The objective of this project is to analyze and visualize global and </a:t>
            </a:r>
            <a:r>
              <a:rPr lang="en-US" sz="4400" dirty="0">
                <a:solidFill>
                  <a:schemeClr val="tx1">
                    <a:lumMod val="95000"/>
                    <a:lumOff val="5000"/>
                  </a:schemeClr>
                </a:solidFill>
                <a:latin typeface="Söhne"/>
              </a:rPr>
              <a:t>Indian</a:t>
            </a:r>
            <a:r>
              <a:rPr lang="en-US" sz="4400" b="0" i="0" dirty="0">
                <a:solidFill>
                  <a:schemeClr val="tx1">
                    <a:lumMod val="95000"/>
                    <a:lumOff val="5000"/>
                  </a:schemeClr>
                </a:solidFill>
                <a:effectLst/>
                <a:latin typeface="Söhne"/>
              </a:rPr>
              <a:t> suicide data to better understand the trends, patterns, and factors associated with suicide rates worldwide. Through this analysis</a:t>
            </a:r>
            <a:endParaRPr lang="en-IN" sz="4400" dirty="0">
              <a:solidFill>
                <a:schemeClr val="tx1">
                  <a:lumMod val="95000"/>
                  <a:lumOff val="5000"/>
                </a:schemeClr>
              </a:solidFill>
            </a:endParaRPr>
          </a:p>
        </p:txBody>
      </p:sp>
    </p:spTree>
    <p:extLst>
      <p:ext uri="{BB962C8B-B14F-4D97-AF65-F5344CB8AC3E}">
        <p14:creationId xmlns:p14="http://schemas.microsoft.com/office/powerpoint/2010/main" val="106233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mph" presetSubtype="0" fill="hold" grpId="0" nodeType="clickEffect">
                                  <p:stCondLst>
                                    <p:cond delay="0"/>
                                  </p:stCondLst>
                                  <p:iterate type="lt">
                                    <p:tmPct val="4000"/>
                                  </p:iterate>
                                  <p:childTnLst>
                                    <p:set>
                                      <p:cBhvr override="childStyle">
                                        <p:cTn id="13" dur="500" fill="hold"/>
                                        <p:tgtEl>
                                          <p:spTgt spid="3">
                                            <p:txEl>
                                              <p:pRg st="0" end="0"/>
                                            </p:txEl>
                                          </p:spTgt>
                                        </p:tgtEl>
                                        <p:attrNameLst>
                                          <p:attrName>style.color</p:attrName>
                                        </p:attrNameLst>
                                      </p:cBhvr>
                                      <p:to>
                                        <p:clrVal>
                                          <a:srgbClr val="0070C0"/>
                                        </p:clrVal>
                                      </p:to>
                                    </p:set>
                                    <p:set>
                                      <p:cBhvr>
                                        <p:cTn id="14" dur="500" fill="hold"/>
                                        <p:tgtEl>
                                          <p:spTgt spid="3">
                                            <p:txEl>
                                              <p:pRg st="0" end="0"/>
                                            </p:txEl>
                                          </p:spTgt>
                                        </p:tgtEl>
                                        <p:attrNameLst>
                                          <p:attrName>fillcolor</p:attrName>
                                        </p:attrNameLst>
                                      </p:cBhvr>
                                      <p:to>
                                        <p:clrVal>
                                          <a:srgbClr val="0070C0"/>
                                        </p:clrVal>
                                      </p:to>
                                    </p:set>
                                    <p:set>
                                      <p:cBhvr>
                                        <p:cTn id="15"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1831FE-41F7-EA89-384C-94C00D8D7784}"/>
              </a:ext>
            </a:extLst>
          </p:cNvPr>
          <p:cNvSpPr>
            <a:spLocks noGrp="1"/>
          </p:cNvSpPr>
          <p:nvPr>
            <p:ph type="title"/>
          </p:nvPr>
        </p:nvSpPr>
        <p:spPr>
          <a:xfrm>
            <a:off x="838200" y="170273"/>
            <a:ext cx="10515600" cy="803121"/>
          </a:xfrm>
          <a:gradFill>
            <a:gsLst>
              <a:gs pos="0">
                <a:schemeClr val="bg2">
                  <a:alpha val="57000"/>
                  <a:lumMod val="71000"/>
                  <a:lumOff val="29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txBody>
          <a:bodyPr>
            <a:normAutofit/>
          </a:bodyPr>
          <a:lstStyle/>
          <a:p>
            <a:r>
              <a:rPr lang="en-IN" b="1" dirty="0">
                <a:solidFill>
                  <a:srgbClr val="FF0000"/>
                </a:solidFill>
              </a:rPr>
              <a:t>Source of Data</a:t>
            </a:r>
            <a:endParaRPr lang="en-IN" dirty="0"/>
          </a:p>
        </p:txBody>
      </p:sp>
      <p:sp>
        <p:nvSpPr>
          <p:cNvPr id="6" name="Content Placeholder 5">
            <a:extLst>
              <a:ext uri="{FF2B5EF4-FFF2-40B4-BE49-F238E27FC236}">
                <a16:creationId xmlns:a16="http://schemas.microsoft.com/office/drawing/2014/main" id="{D66EE156-AE96-C071-7A36-8B7A1C9DE725}"/>
              </a:ext>
            </a:extLst>
          </p:cNvPr>
          <p:cNvSpPr>
            <a:spLocks noGrp="1"/>
          </p:cNvSpPr>
          <p:nvPr>
            <p:ph idx="1"/>
          </p:nvPr>
        </p:nvSpPr>
        <p:spPr>
          <a:xfrm>
            <a:off x="838200" y="1217201"/>
            <a:ext cx="7537277" cy="5449070"/>
          </a:xfrm>
          <a:gradFill flip="none" rotWithShape="1">
            <a:gsLst>
              <a:gs pos="0">
                <a:schemeClr val="accent5">
                  <a:alpha val="43000"/>
                  <a:lumMod val="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outerShdw blurRad="50800" dist="50800" dir="5400000" algn="ctr" rotWithShape="0">
              <a:srgbClr val="000000">
                <a:alpha val="72000"/>
              </a:srgbClr>
            </a:outerShdw>
          </a:effectLst>
        </p:spPr>
        <p:txBody>
          <a:bodyPr>
            <a:normAutofit/>
          </a:bodyPr>
          <a:lstStyle/>
          <a:p>
            <a:r>
              <a:rPr lang="en-IN" sz="3600" b="1" dirty="0">
                <a:solidFill>
                  <a:schemeClr val="bg1"/>
                </a:solidFill>
              </a:rPr>
              <a:t>Data  source: </a:t>
            </a:r>
            <a:r>
              <a:rPr lang="en-IN" sz="3600" dirty="0">
                <a:solidFill>
                  <a:schemeClr val="accent2"/>
                </a:solidFill>
              </a:rPr>
              <a:t>Kaggle</a:t>
            </a:r>
            <a:endParaRPr lang="en-IN" sz="2800" dirty="0">
              <a:solidFill>
                <a:schemeClr val="accent2"/>
              </a:solidFill>
            </a:endParaRPr>
          </a:p>
          <a:p>
            <a:r>
              <a:rPr lang="en-IN" sz="3600" dirty="0">
                <a:solidFill>
                  <a:schemeClr val="bg1"/>
                </a:solidFill>
              </a:rPr>
              <a:t>Data name : Data of World suicide and Indian suicide</a:t>
            </a:r>
          </a:p>
          <a:p>
            <a:pPr marL="0" indent="0">
              <a:buNone/>
            </a:pPr>
            <a:endParaRPr lang="en-IN" sz="3600" dirty="0"/>
          </a:p>
          <a:p>
            <a:pPr marL="0" indent="0">
              <a:buNone/>
            </a:pPr>
            <a:r>
              <a:rPr lang="en-IN" sz="3200" dirty="0">
                <a:solidFill>
                  <a:srgbClr val="FFC000"/>
                </a:solidFill>
              </a:rPr>
              <a:t>    </a:t>
            </a:r>
            <a:r>
              <a:rPr lang="en-IN" sz="3200" b="1" dirty="0">
                <a:solidFill>
                  <a:srgbClr val="FFC000"/>
                </a:solidFill>
              </a:rPr>
              <a:t>Click here to view data</a:t>
            </a:r>
          </a:p>
          <a:p>
            <a:endParaRPr lang="en-IN" dirty="0"/>
          </a:p>
        </p:txBody>
      </p:sp>
      <p:graphicFrame>
        <p:nvGraphicFramePr>
          <p:cNvPr id="9" name="Object 8">
            <a:extLst>
              <a:ext uri="{FF2B5EF4-FFF2-40B4-BE49-F238E27FC236}">
                <a16:creationId xmlns:a16="http://schemas.microsoft.com/office/drawing/2014/main" id="{1DC98DC6-BFC8-64DC-83EA-7E0969069415}"/>
              </a:ext>
            </a:extLst>
          </p:cNvPr>
          <p:cNvGraphicFramePr>
            <a:graphicFrameLocks noChangeAspect="1"/>
          </p:cNvGraphicFramePr>
          <p:nvPr>
            <p:extLst>
              <p:ext uri="{D42A27DB-BD31-4B8C-83A1-F6EECF244321}">
                <p14:modId xmlns:p14="http://schemas.microsoft.com/office/powerpoint/2010/main" val="2958356694"/>
              </p:ext>
            </p:extLst>
          </p:nvPr>
        </p:nvGraphicFramePr>
        <p:xfrm>
          <a:off x="1530221" y="4286865"/>
          <a:ext cx="2901820" cy="1995949"/>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92685" progId="Excel.SheetMacroEnabled.12">
                  <p:embed/>
                </p:oleObj>
              </mc:Choice>
              <mc:Fallback>
                <p:oleObj name="Macro-Enabled Worksheet" showAsIcon="1" r:id="rId3" imgW="914400" imgH="792685" progId="Excel.SheetMacroEnabled.12">
                  <p:embed/>
                  <p:pic>
                    <p:nvPicPr>
                      <p:cNvPr id="9" name="Object 8">
                        <a:extLst>
                          <a:ext uri="{FF2B5EF4-FFF2-40B4-BE49-F238E27FC236}">
                            <a16:creationId xmlns:a16="http://schemas.microsoft.com/office/drawing/2014/main" id="{1DC98DC6-BFC8-64DC-83EA-7E0969069415}"/>
                          </a:ext>
                        </a:extLst>
                      </p:cNvPr>
                      <p:cNvPicPr/>
                      <p:nvPr/>
                    </p:nvPicPr>
                    <p:blipFill>
                      <a:blip r:embed="rId4"/>
                      <a:stretch>
                        <a:fillRect/>
                      </a:stretch>
                    </p:blipFill>
                    <p:spPr>
                      <a:xfrm>
                        <a:off x="1530221" y="4286865"/>
                        <a:ext cx="2901820" cy="1995949"/>
                      </a:xfrm>
                      <a:prstGeom prst="rect">
                        <a:avLst/>
                      </a:prstGeom>
                      <a:gradFill>
                        <a:gsLst>
                          <a:gs pos="0">
                            <a:schemeClr val="bg2">
                              <a:alpha val="57000"/>
                              <a:lumMod val="71000"/>
                              <a:lumOff val="29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oleObj>
              </mc:Fallback>
            </mc:AlternateContent>
          </a:graphicData>
        </a:graphic>
      </p:graphicFrame>
      <p:pic>
        <p:nvPicPr>
          <p:cNvPr id="2" name="Picture 1">
            <a:extLst>
              <a:ext uri="{FF2B5EF4-FFF2-40B4-BE49-F238E27FC236}">
                <a16:creationId xmlns:a16="http://schemas.microsoft.com/office/drawing/2014/main" id="{71A04478-01C8-45F5-05A9-7C3948A56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5477" y="1217201"/>
            <a:ext cx="3405674" cy="5445125"/>
          </a:xfrm>
          <a:prstGeom prst="rect">
            <a:avLst/>
          </a:prstGeom>
          <a:gradFill flip="none" rotWithShape="1">
            <a:gsLst>
              <a:gs pos="0">
                <a:schemeClr val="bg2">
                  <a:alpha val="57000"/>
                  <a:lumMod val="71000"/>
                  <a:lumOff val="29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a:glow rad="139700">
              <a:schemeClr val="accent2">
                <a:satMod val="175000"/>
                <a:alpha val="40000"/>
              </a:schemeClr>
            </a:glow>
            <a:outerShdw blurRad="50800" dist="38100" dir="13500000" sx="107000" sy="107000" algn="br" rotWithShape="0">
              <a:prstClr val="black">
                <a:alpha val="18000"/>
              </a:prstClr>
            </a:outerShdw>
            <a:reflection stA="45000" endPos="12000" dist="50800" dir="5400000" sy="-100000" algn="bl" rotWithShape="0"/>
          </a:effectLst>
        </p:spPr>
      </p:pic>
      <p:graphicFrame>
        <p:nvGraphicFramePr>
          <p:cNvPr id="3" name="Object 2">
            <a:extLst>
              <a:ext uri="{FF2B5EF4-FFF2-40B4-BE49-F238E27FC236}">
                <a16:creationId xmlns:a16="http://schemas.microsoft.com/office/drawing/2014/main" id="{7851A435-3C48-4780-61FB-0736CFAA1E72}"/>
              </a:ext>
            </a:extLst>
          </p:cNvPr>
          <p:cNvGraphicFramePr>
            <a:graphicFrameLocks noChangeAspect="1"/>
          </p:cNvGraphicFramePr>
          <p:nvPr>
            <p:extLst>
              <p:ext uri="{D42A27DB-BD31-4B8C-83A1-F6EECF244321}">
                <p14:modId xmlns:p14="http://schemas.microsoft.com/office/powerpoint/2010/main" val="3940167532"/>
              </p:ext>
            </p:extLst>
          </p:nvPr>
        </p:nvGraphicFramePr>
        <p:xfrm>
          <a:off x="4827639" y="4286866"/>
          <a:ext cx="2005780" cy="1995948"/>
        </p:xfrm>
        <a:graphic>
          <a:graphicData uri="http://schemas.openxmlformats.org/presentationml/2006/ole">
            <mc:AlternateContent xmlns:mc="http://schemas.openxmlformats.org/markup-compatibility/2006">
              <mc:Choice xmlns:v="urn:schemas-microsoft-com:vml" Requires="v">
                <p:oleObj name="Macro-Enabled Worksheet" showAsIcon="1" r:id="rId6" imgW="914400" imgH="792685" progId="Excel.SheetMacroEnabled.12">
                  <p:embed/>
                </p:oleObj>
              </mc:Choice>
              <mc:Fallback>
                <p:oleObj name="Macro-Enabled Worksheet" showAsIcon="1" r:id="rId6" imgW="914400" imgH="792685" progId="Excel.SheetMacroEnabled.12">
                  <p:embed/>
                  <p:pic>
                    <p:nvPicPr>
                      <p:cNvPr id="3" name="Object 2">
                        <a:extLst>
                          <a:ext uri="{FF2B5EF4-FFF2-40B4-BE49-F238E27FC236}">
                            <a16:creationId xmlns:a16="http://schemas.microsoft.com/office/drawing/2014/main" id="{7851A435-3C48-4780-61FB-0736CFAA1E72}"/>
                          </a:ext>
                        </a:extLst>
                      </p:cNvPr>
                      <p:cNvPicPr/>
                      <p:nvPr/>
                    </p:nvPicPr>
                    <p:blipFill>
                      <a:blip r:embed="rId7"/>
                      <a:stretch>
                        <a:fillRect/>
                      </a:stretch>
                    </p:blipFill>
                    <p:spPr>
                      <a:xfrm>
                        <a:off x="4827639" y="4286866"/>
                        <a:ext cx="2005780" cy="199594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oleObj>
              </mc:Fallback>
            </mc:AlternateContent>
          </a:graphicData>
        </a:graphic>
      </p:graphicFrame>
    </p:spTree>
    <p:extLst>
      <p:ext uri="{BB962C8B-B14F-4D97-AF65-F5344CB8AC3E}">
        <p14:creationId xmlns:p14="http://schemas.microsoft.com/office/powerpoint/2010/main" val="274936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bg/>
                                          </p:spTgt>
                                        </p:tgtEl>
                                        <p:attrNameLst>
                                          <p:attrName>style.visibility</p:attrName>
                                        </p:attrNameLst>
                                      </p:cBhvr>
                                      <p:to>
                                        <p:strVal val="visible"/>
                                      </p:to>
                                    </p:set>
                                    <p:animEffect transition="in" filter="barn(inVertical)">
                                      <p:cBhvr>
                                        <p:cTn id="13" dur="500"/>
                                        <p:tgtEl>
                                          <p:spTgt spid="6">
                                            <p:bg/>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barn(inVertical)">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barn(inVertical)">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barn(inVertical)">
                                      <p:cBhvr>
                                        <p:cTn id="28" dur="500"/>
                                        <p:tgtEl>
                                          <p:spTgt spid="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fill="hold"/>
                                        <p:tgtEl>
                                          <p:spTgt spid="2"/>
                                        </p:tgtEl>
                                        <p:attrNameLst>
                                          <p:attrName>ppt_x</p:attrName>
                                        </p:attrNameLst>
                                      </p:cBhvr>
                                      <p:tavLst>
                                        <p:tav tm="0">
                                          <p:val>
                                            <p:strVal val="#ppt_x"/>
                                          </p:val>
                                        </p:tav>
                                        <p:tav tm="100000">
                                          <p:val>
                                            <p:strVal val="#ppt_x"/>
                                          </p:val>
                                        </p:tav>
                                      </p:tavLst>
                                    </p:anim>
                                    <p:anim calcmode="lin" valueType="num">
                                      <p:cBhvr additive="base">
                                        <p:cTn id="4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0A0A0-1D58-3D32-466A-3DC62E339C72}"/>
              </a:ext>
            </a:extLst>
          </p:cNvPr>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39756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B5E6-16D1-145F-827D-DA329358DC1F}"/>
              </a:ext>
            </a:extLst>
          </p:cNvPr>
          <p:cNvSpPr>
            <a:spLocks noGrp="1"/>
          </p:cNvSpPr>
          <p:nvPr>
            <p:ph type="title"/>
          </p:nvPr>
        </p:nvSpPr>
        <p:spPr>
          <a:xfrm>
            <a:off x="1119672" y="365126"/>
            <a:ext cx="10234127" cy="530614"/>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9B221B24-0BD2-CA86-329F-545BA66D52CA}"/>
              </a:ext>
            </a:extLst>
          </p:cNvPr>
          <p:cNvPicPr>
            <a:picLocks noGrp="1" noChangeAspect="1"/>
          </p:cNvPicPr>
          <p:nvPr>
            <p:ph idx="1"/>
          </p:nvPr>
        </p:nvPicPr>
        <p:blipFill>
          <a:blip r:embed="rId2"/>
          <a:stretch>
            <a:fillRect/>
          </a:stretch>
        </p:blipFill>
        <p:spPr>
          <a:xfrm>
            <a:off x="0" y="0"/>
            <a:ext cx="12192000" cy="6857999"/>
          </a:xfrm>
        </p:spPr>
      </p:pic>
    </p:spTree>
    <p:extLst>
      <p:ext uri="{BB962C8B-B14F-4D97-AF65-F5344CB8AC3E}">
        <p14:creationId xmlns:p14="http://schemas.microsoft.com/office/powerpoint/2010/main" val="4814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8100000">
              <a:prstClr val="black">
                <a:alpha val="50000"/>
              </a:prstClr>
            </a:innerShdw>
          </a:effectLst>
        </p:spPr>
        <p:txBody>
          <a:bodyPr/>
          <a:lstStyle/>
          <a:p>
            <a:r>
              <a:rPr lang="en-US" sz="4400" dirty="0">
                <a:solidFill>
                  <a:srgbClr val="FF0000"/>
                </a:solidFill>
                <a:latin typeface="Bahnschrift SemiBold Condensed" panose="020B0502040204020203" pitchFamily="34" charset="0"/>
              </a:rPr>
              <a:t>So, we can conclude from above graph -:</a:t>
            </a:r>
            <a:endParaRPr lang="en-IN" dirty="0">
              <a:solidFill>
                <a:srgbClr val="FF00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825625"/>
            <a:ext cx="10515600" cy="4351338"/>
          </a:xfrm>
          <a:gradFill>
            <a:gsLst>
              <a:gs pos="0">
                <a:schemeClr val="accent1">
                  <a:lumMod val="72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4800" b="1" i="0" dirty="0">
                <a:solidFill>
                  <a:schemeClr val="bg1"/>
                </a:solidFill>
                <a:effectLst/>
                <a:latin typeface="Sitka Banner" pitchFamily="2" charset="0"/>
              </a:rPr>
              <a:t>The highest number of suicides occurred in 2010 and 2011, while the year 2000 saw the lowest number. It appears that there was a gradual increase in suicides, but in 2012, the numbers decreased compared to 2010 and 2011</a:t>
            </a:r>
            <a:r>
              <a:rPr lang="en-US" b="0" i="0" dirty="0">
                <a:solidFill>
                  <a:srgbClr val="374151"/>
                </a:solidFill>
                <a:effectLst/>
                <a:latin typeface="Söhne"/>
              </a:rPr>
              <a:t>.</a:t>
            </a:r>
            <a:endParaRPr lang="en-IN" dirty="0"/>
          </a:p>
        </p:txBody>
      </p:sp>
    </p:spTree>
    <p:extLst>
      <p:ext uri="{BB962C8B-B14F-4D97-AF65-F5344CB8AC3E}">
        <p14:creationId xmlns:p14="http://schemas.microsoft.com/office/powerpoint/2010/main" val="42540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barn(inVertical)">
                                      <p:cBhvr>
                                        <p:cTn id="14" dur="500"/>
                                        <p:tgtEl>
                                          <p:spTgt spid="5">
                                            <p:bg/>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arn(inVertical)">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E6E3E-F707-4B32-3FCC-2A2DA85D5D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161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81FB14-C6DE-7B46-69BA-5EF598D345BE}"/>
              </a:ext>
            </a:extLst>
          </p:cNvPr>
          <p:cNvPicPr>
            <a:picLocks noChangeAspect="1"/>
          </p:cNvPicPr>
          <p:nvPr/>
        </p:nvPicPr>
        <p:blipFill>
          <a:blip r:embed="rId2"/>
          <a:stretch>
            <a:fillRect/>
          </a:stretch>
        </p:blipFill>
        <p:spPr>
          <a:xfrm>
            <a:off x="2654" y="-1494"/>
            <a:ext cx="12189346" cy="6859494"/>
          </a:xfrm>
          <a:prstGeom prst="rect">
            <a:avLst/>
          </a:prstGeom>
        </p:spPr>
      </p:pic>
    </p:spTree>
    <p:extLst>
      <p:ext uri="{BB962C8B-B14F-4D97-AF65-F5344CB8AC3E}">
        <p14:creationId xmlns:p14="http://schemas.microsoft.com/office/powerpoint/2010/main" val="349210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a:innerShdw blurRad="114300">
              <a:prstClr val="black"/>
            </a:innerShdw>
          </a:effectLst>
        </p:spPr>
        <p:txBody>
          <a:bodyPr/>
          <a:lstStyle/>
          <a:p>
            <a:r>
              <a:rPr lang="en-US" sz="4400" dirty="0">
                <a:solidFill>
                  <a:srgbClr val="7030A0"/>
                </a:solidFill>
                <a:latin typeface="Bahnschrift SemiBold Condensed" panose="020B0502040204020203" pitchFamily="34" charset="0"/>
              </a:rPr>
              <a:t>So, we can conclude from above graph -:</a:t>
            </a:r>
            <a:endParaRPr lang="en-IN" dirty="0">
              <a:solidFill>
                <a:srgbClr val="7030A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661652"/>
            <a:ext cx="10515600" cy="4515311"/>
          </a:xfrm>
          <a:gradFill>
            <a:gsLst>
              <a:gs pos="0">
                <a:schemeClr val="accent1">
                  <a:lumMod val="72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4800" i="0" dirty="0">
                <a:solidFill>
                  <a:schemeClr val="bg1"/>
                </a:solidFill>
                <a:effectLst/>
                <a:latin typeface="Söhne"/>
              </a:rPr>
              <a:t>More males die by suicide compared to females. It appears that the number of male suicides is approximately double that of females, with 8.4 million males (64.2%) and 4.7 million females (35.98%).</a:t>
            </a:r>
            <a:endParaRPr lang="en-IN" sz="4800" dirty="0">
              <a:solidFill>
                <a:schemeClr val="bg1"/>
              </a:solidFill>
            </a:endParaRPr>
          </a:p>
        </p:txBody>
      </p:sp>
    </p:spTree>
    <p:extLst>
      <p:ext uri="{BB962C8B-B14F-4D97-AF65-F5344CB8AC3E}">
        <p14:creationId xmlns:p14="http://schemas.microsoft.com/office/powerpoint/2010/main" val="17917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animEffect transition="in" filter="fade">
                                      <p:cBhvr>
                                        <p:cTn id="13" dur="1000"/>
                                        <p:tgtEl>
                                          <p:spTgt spid="5">
                                            <p:bg/>
                                          </p:spTgt>
                                        </p:tgtEl>
                                      </p:cBhvr>
                                    </p:animEffect>
                                    <p:anim calcmode="lin" valueType="num">
                                      <p:cBhvr>
                                        <p:cTn id="14" dur="1000" fill="hold"/>
                                        <p:tgtEl>
                                          <p:spTgt spid="5">
                                            <p:bg/>
                                          </p:spTgt>
                                        </p:tgtEl>
                                        <p:attrNameLst>
                                          <p:attrName>ppt_x</p:attrName>
                                        </p:attrNameLst>
                                      </p:cBhvr>
                                      <p:tavLst>
                                        <p:tav tm="0">
                                          <p:val>
                                            <p:strVal val="#ppt_x"/>
                                          </p:val>
                                        </p:tav>
                                        <p:tav tm="100000">
                                          <p:val>
                                            <p:strVal val="#ppt_x"/>
                                          </p:val>
                                        </p:tav>
                                      </p:tavLst>
                                    </p:anim>
                                    <p:anim calcmode="lin" valueType="num">
                                      <p:cBhvr>
                                        <p:cTn id="15"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1000"/>
                                        <p:tgtEl>
                                          <p:spTgt spid="5">
                                            <p:txEl>
                                              <p:pRg st="0" end="0"/>
                                            </p:txEl>
                                          </p:spTgt>
                                        </p:tgtEl>
                                      </p:cBhvr>
                                    </p:animEffect>
                                    <p:anim calcmode="lin" valueType="num">
                                      <p:cBhvr>
                                        <p:cTn id="2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9B19E-8A12-5EAA-4C7A-8BDBB539992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032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912C-E19A-AED7-02D9-B14507003ADF}"/>
              </a:ext>
            </a:extLst>
          </p:cNvPr>
          <p:cNvSpPr>
            <a:spLocks noGrp="1"/>
          </p:cNvSpPr>
          <p:nvPr>
            <p:ph type="title"/>
          </p:nvPr>
        </p:nvSpPr>
        <p:spPr>
          <a:xfrm>
            <a:off x="3628102" y="266802"/>
            <a:ext cx="4424517" cy="1325563"/>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normAutofit/>
          </a:bodyPr>
          <a:lstStyle/>
          <a:p>
            <a:r>
              <a:rPr lang="en-IN" sz="7200" b="1" dirty="0">
                <a:solidFill>
                  <a:schemeClr val="bg1"/>
                </a:solidFill>
              </a:rPr>
              <a:t>Section A</a:t>
            </a:r>
          </a:p>
        </p:txBody>
      </p:sp>
      <p:sp>
        <p:nvSpPr>
          <p:cNvPr id="3" name="Content Placeholder 2">
            <a:extLst>
              <a:ext uri="{FF2B5EF4-FFF2-40B4-BE49-F238E27FC236}">
                <a16:creationId xmlns:a16="http://schemas.microsoft.com/office/drawing/2014/main" id="{374D8CFA-F6D8-DE76-7C5C-82B8521270A2}"/>
              </a:ext>
            </a:extLst>
          </p:cNvPr>
          <p:cNvSpPr>
            <a:spLocks noGrp="1"/>
          </p:cNvSpPr>
          <p:nvPr>
            <p:ph idx="1"/>
          </p:nvPr>
        </p:nvSpPr>
        <p: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txBody>
          <a:bodyPr>
            <a:normAutofit/>
          </a:bodyPr>
          <a:lstStyle/>
          <a:p>
            <a:pPr marL="0" indent="0">
              <a:buNone/>
            </a:pPr>
            <a:r>
              <a:rPr lang="en-IN" sz="7200" b="1" dirty="0">
                <a:solidFill>
                  <a:schemeClr val="accent4"/>
                </a:solidFill>
              </a:rPr>
              <a:t>Indian suicide data Analysis and Visualization using Power Bi Tool</a:t>
            </a:r>
          </a:p>
        </p:txBody>
      </p:sp>
    </p:spTree>
    <p:extLst>
      <p:ext uri="{BB962C8B-B14F-4D97-AF65-F5344CB8AC3E}">
        <p14:creationId xmlns:p14="http://schemas.microsoft.com/office/powerpoint/2010/main" val="215721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1000"/>
                                        <p:tgtEl>
                                          <p:spTgt spid="3">
                                            <p:bg/>
                                          </p:spTgt>
                                        </p:tgtEl>
                                      </p:cBhvr>
                                    </p:animEffect>
                                    <p:anim calcmode="lin" valueType="num">
                                      <p:cBhvr>
                                        <p:cTn id="13" dur="1000" fill="hold"/>
                                        <p:tgtEl>
                                          <p:spTgt spid="3">
                                            <p:bg/>
                                          </p:spTgt>
                                        </p:tgtEl>
                                        <p:attrNameLst>
                                          <p:attrName>ppt_x</p:attrName>
                                        </p:attrNameLst>
                                      </p:cBhvr>
                                      <p:tavLst>
                                        <p:tav tm="0">
                                          <p:val>
                                            <p:strVal val="#ppt_x"/>
                                          </p:val>
                                        </p:tav>
                                        <p:tav tm="100000">
                                          <p:val>
                                            <p:strVal val="#ppt_x"/>
                                          </p:val>
                                        </p:tav>
                                      </p:tavLst>
                                    </p:anim>
                                    <p:anim calcmode="lin" valueType="num">
                                      <p:cBhvr>
                                        <p:cTn id="14"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44DD8D-1607-E44B-1542-C7B9639B3C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30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a:innerShdw blurRad="63500" dist="50800" dir="8100000">
              <a:prstClr val="black">
                <a:alpha val="50000"/>
              </a:prstClr>
            </a:innerShdw>
          </a:effectLst>
        </p:spPr>
        <p:txBody>
          <a:bodyPr/>
          <a:lstStyle/>
          <a:p>
            <a:r>
              <a:rPr lang="en-US" sz="4400" dirty="0">
                <a:solidFill>
                  <a:schemeClr val="accent2">
                    <a:lumMod val="50000"/>
                  </a:schemeClr>
                </a:solidFill>
                <a:latin typeface="Bahnschrift SemiBold Condensed" panose="020B0502040204020203" pitchFamily="34" charset="0"/>
              </a:rPr>
              <a:t>So, we can conclude from above graph -:</a:t>
            </a:r>
            <a:endParaRPr lang="en-IN" dirty="0">
              <a:solidFill>
                <a:schemeClr val="accent2">
                  <a:lumMod val="50000"/>
                </a:schemeClr>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199" y="1661652"/>
            <a:ext cx="10515601" cy="4515311"/>
          </a:xfrm>
          <a:gradFill>
            <a:gsLst>
              <a:gs pos="0">
                <a:schemeClr val="accent1">
                  <a:lumMod val="72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marL="0" indent="0">
              <a:buNone/>
            </a:pPr>
            <a:r>
              <a:rPr lang="en-IN" sz="4800" b="0" i="0" dirty="0">
                <a:solidFill>
                  <a:schemeClr val="bg1"/>
                </a:solidFill>
                <a:effectLst/>
                <a:latin typeface="Söhne"/>
              </a:rPr>
              <a:t>Maharashtra, West Bengal, Tamil Nadu, and Andhra Pradesh have the highest suicide rates, while Nagaland, Daman &amp; Diu, and Lakshadweep have the lowest suicide rates.</a:t>
            </a:r>
            <a:r>
              <a:rPr lang="en-IN" sz="4800" dirty="0">
                <a:solidFill>
                  <a:schemeClr val="bg1"/>
                </a:solidFill>
              </a:rPr>
              <a:t> </a:t>
            </a:r>
          </a:p>
        </p:txBody>
      </p:sp>
    </p:spTree>
    <p:extLst>
      <p:ext uri="{BB962C8B-B14F-4D97-AF65-F5344CB8AC3E}">
        <p14:creationId xmlns:p14="http://schemas.microsoft.com/office/powerpoint/2010/main" val="223970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wipe(down)">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5009A-56A6-B0F8-4881-0736E1D40941}"/>
              </a:ext>
            </a:extLst>
          </p:cNvPr>
          <p:cNvPicPr>
            <a:picLocks noChangeAspect="1"/>
          </p:cNvPicPr>
          <p:nvPr/>
        </p:nvPicPr>
        <p:blipFill>
          <a:blip r:embed="rId2"/>
          <a:stretch>
            <a:fillRect/>
          </a:stretch>
        </p:blipFill>
        <p:spPr>
          <a:xfrm>
            <a:off x="0" y="-78658"/>
            <a:ext cx="12192000" cy="6936657"/>
          </a:xfrm>
          <a:prstGeom prst="rect">
            <a:avLst/>
          </a:prstGeom>
        </p:spPr>
      </p:pic>
    </p:spTree>
    <p:extLst>
      <p:ext uri="{BB962C8B-B14F-4D97-AF65-F5344CB8AC3E}">
        <p14:creationId xmlns:p14="http://schemas.microsoft.com/office/powerpoint/2010/main" val="344885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25FAA8-6F12-A5C7-F38B-DC8F018CA0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0803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339210-2D06-956C-A3A4-64520681169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2010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6F6FAF-F1D1-7926-29C2-AC8469765E6E}"/>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317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2">
                  <a:lumMod val="0"/>
                  <a:lumOff val="100000"/>
                </a:schemeClr>
              </a:gs>
              <a:gs pos="48000">
                <a:schemeClr val="accent2">
                  <a:lumMod val="97000"/>
                  <a:lumOff val="3000"/>
                </a:schemeClr>
              </a:gs>
              <a:gs pos="100000">
                <a:schemeClr val="accent2">
                  <a:lumMod val="60000"/>
                  <a:lumOff val="40000"/>
                </a:schemeClr>
              </a:gs>
            </a:gsLst>
            <a:lin ang="16200000" scaled="1"/>
            <a:tileRect/>
          </a:gradFill>
          <a:effectLst>
            <a:innerShdw blurRad="63500" dist="50800" dir="5400000">
              <a:prstClr val="black">
                <a:alpha val="50000"/>
              </a:prstClr>
            </a:inn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199" y="1474840"/>
            <a:ext cx="10515601" cy="487680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400" b="0" i="0" dirty="0">
                <a:solidFill>
                  <a:schemeClr val="bg1"/>
                </a:solidFill>
                <a:effectLst/>
                <a:latin typeface="Söhne"/>
              </a:rPr>
              <a:t>Housewives and individuals engaged in farming and agriculture activities have the highest number of suicides, while those in government service and retired individuals have the lowest suicide rates. The suicide rate is highest among males compared to females, but among housewives, it is exclusively among females.</a:t>
            </a:r>
            <a:endParaRPr lang="en-IN" sz="4400" dirty="0">
              <a:solidFill>
                <a:schemeClr val="bg1"/>
              </a:solidFill>
            </a:endParaRPr>
          </a:p>
        </p:txBody>
      </p:sp>
    </p:spTree>
    <p:extLst>
      <p:ext uri="{BB962C8B-B14F-4D97-AF65-F5344CB8AC3E}">
        <p14:creationId xmlns:p14="http://schemas.microsoft.com/office/powerpoint/2010/main" val="135052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1000"/>
                                        <p:tgtEl>
                                          <p:spTgt spid="5">
                                            <p:bg/>
                                          </p:spTgt>
                                        </p:tgtEl>
                                      </p:cBhvr>
                                    </p:animEffect>
                                    <p:anim calcmode="lin" valueType="num">
                                      <p:cBhvr>
                                        <p:cTn id="13" dur="1000" fill="hold"/>
                                        <p:tgtEl>
                                          <p:spTgt spid="5">
                                            <p:bg/>
                                          </p:spTgt>
                                        </p:tgtEl>
                                        <p:attrNameLst>
                                          <p:attrName>ppt_x</p:attrName>
                                        </p:attrNameLst>
                                      </p:cBhvr>
                                      <p:tavLst>
                                        <p:tav tm="0">
                                          <p:val>
                                            <p:strVal val="#ppt_x"/>
                                          </p:val>
                                        </p:tav>
                                        <p:tav tm="100000">
                                          <p:val>
                                            <p:strVal val="#ppt_x"/>
                                          </p:val>
                                        </p:tav>
                                      </p:tavLst>
                                    </p:anim>
                                    <p:anim calcmode="lin" valueType="num">
                                      <p:cBhvr>
                                        <p:cTn id="14"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45A02A-43A6-67D1-F5CA-2873C87345CA}"/>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32387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72FE1-EC88-6A32-DED0-4316E4AA82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86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3F7C8-5136-9FB2-FB21-EE7E4C6304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75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D9F2C0-1BB0-3ACC-8F4E-CED711453FD8}"/>
              </a:ext>
            </a:extLst>
          </p:cNvPr>
          <p:cNvSpPr/>
          <p:nvPr/>
        </p:nvSpPr>
        <p:spPr>
          <a:xfrm>
            <a:off x="6258726" y="-1755"/>
            <a:ext cx="5919462" cy="6858000"/>
          </a:xfrm>
          <a:prstGeom prst="rect">
            <a:avLst/>
          </a:prstGeom>
          <a:solidFill>
            <a:srgbClr val="2F485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3" name="Group 2">
            <a:extLst>
              <a:ext uri="{FF2B5EF4-FFF2-40B4-BE49-F238E27FC236}">
                <a16:creationId xmlns:a16="http://schemas.microsoft.com/office/drawing/2014/main" id="{A0DE05F5-F94A-125B-1653-AA8F4482F0BD}"/>
              </a:ext>
            </a:extLst>
          </p:cNvPr>
          <p:cNvGrpSpPr/>
          <p:nvPr/>
        </p:nvGrpSpPr>
        <p:grpSpPr>
          <a:xfrm>
            <a:off x="5967778" y="203200"/>
            <a:ext cx="6224222" cy="6589479"/>
            <a:chOff x="5602981" y="155576"/>
            <a:chExt cx="5803927" cy="6589479"/>
          </a:xfrm>
        </p:grpSpPr>
        <p:grpSp>
          <p:nvGrpSpPr>
            <p:cNvPr id="4" name="Group 3">
              <a:extLst>
                <a:ext uri="{FF2B5EF4-FFF2-40B4-BE49-F238E27FC236}">
                  <a16:creationId xmlns:a16="http://schemas.microsoft.com/office/drawing/2014/main" id="{49983662-C792-3C87-5991-1B55F2B36807}"/>
                </a:ext>
              </a:extLst>
            </p:cNvPr>
            <p:cNvGrpSpPr/>
            <p:nvPr/>
          </p:nvGrpSpPr>
          <p:grpSpPr>
            <a:xfrm>
              <a:off x="5602981" y="155576"/>
              <a:ext cx="5415998" cy="542604"/>
              <a:chOff x="5602981" y="155576"/>
              <a:chExt cx="5415998" cy="542604"/>
            </a:xfrm>
          </p:grpSpPr>
          <p:grpSp>
            <p:nvGrpSpPr>
              <p:cNvPr id="53" name="Group 52">
                <a:extLst>
                  <a:ext uri="{FF2B5EF4-FFF2-40B4-BE49-F238E27FC236}">
                    <a16:creationId xmlns:a16="http://schemas.microsoft.com/office/drawing/2014/main" id="{112C34FA-237F-1913-3F6C-1D1EB56965B5}"/>
                  </a:ext>
                </a:extLst>
              </p:cNvPr>
              <p:cNvGrpSpPr/>
              <p:nvPr/>
            </p:nvGrpSpPr>
            <p:grpSpPr>
              <a:xfrm>
                <a:off x="5602981" y="155576"/>
                <a:ext cx="542605" cy="542604"/>
                <a:chOff x="5602981" y="155576"/>
                <a:chExt cx="542605" cy="542604"/>
              </a:xfrm>
            </p:grpSpPr>
            <p:sp>
              <p:nvSpPr>
                <p:cNvPr id="55" name="Oval 54">
                  <a:extLst>
                    <a:ext uri="{FF2B5EF4-FFF2-40B4-BE49-F238E27FC236}">
                      <a16:creationId xmlns:a16="http://schemas.microsoft.com/office/drawing/2014/main" id="{A48707E4-3A1E-271E-5926-62406B74E0A6}"/>
                    </a:ext>
                  </a:extLst>
                </p:cNvPr>
                <p:cNvSpPr/>
                <p:nvPr/>
              </p:nvSpPr>
              <p:spPr>
                <a:xfrm>
                  <a:off x="5602981" y="155576"/>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6" name="Oval 55">
                  <a:extLst>
                    <a:ext uri="{FF2B5EF4-FFF2-40B4-BE49-F238E27FC236}">
                      <a16:creationId xmlns:a16="http://schemas.microsoft.com/office/drawing/2014/main" id="{24A15724-D64C-CC15-4945-13FCFA2E97C2}"/>
                    </a:ext>
                  </a:extLst>
                </p:cNvPr>
                <p:cNvSpPr/>
                <p:nvPr/>
              </p:nvSpPr>
              <p:spPr>
                <a:xfrm>
                  <a:off x="5678679" y="231274"/>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7" name="TextBox 54">
                  <a:extLst>
                    <a:ext uri="{FF2B5EF4-FFF2-40B4-BE49-F238E27FC236}">
                      <a16:creationId xmlns:a16="http://schemas.microsoft.com/office/drawing/2014/main" id="{6A056424-1BEF-2621-8807-0C00D16F0DAA}"/>
                    </a:ext>
                  </a:extLst>
                </p:cNvPr>
                <p:cNvSpPr txBox="1"/>
                <p:nvPr/>
              </p:nvSpPr>
              <p:spPr>
                <a:xfrm>
                  <a:off x="5664931" y="255376"/>
                  <a:ext cx="418707"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b="1" dirty="0">
                      <a:solidFill>
                        <a:schemeClr val="bg1"/>
                      </a:solidFill>
                      <a:latin typeface="Calibri (Headings)"/>
                    </a:rPr>
                    <a:t>01</a:t>
                  </a:r>
                </a:p>
              </p:txBody>
            </p:sp>
          </p:grpSp>
          <p:sp>
            <p:nvSpPr>
              <p:cNvPr id="54" name="TextBox 5">
                <a:extLst>
                  <a:ext uri="{FF2B5EF4-FFF2-40B4-BE49-F238E27FC236}">
                    <a16:creationId xmlns:a16="http://schemas.microsoft.com/office/drawing/2014/main" id="{8477C577-181D-1672-6F7B-13D1EEA517E0}"/>
                  </a:ext>
                </a:extLst>
              </p:cNvPr>
              <p:cNvSpPr txBox="1"/>
              <p:nvPr/>
            </p:nvSpPr>
            <p:spPr>
              <a:xfrm>
                <a:off x="6373728" y="397693"/>
                <a:ext cx="4645251" cy="59963"/>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endParaRPr lang="en-US" sz="400" b="1" dirty="0">
                  <a:solidFill>
                    <a:schemeClr val="bg1"/>
                  </a:solidFill>
                  <a:latin typeface="Calibri (Headings)"/>
                </a:endParaRPr>
              </a:p>
            </p:txBody>
          </p:sp>
        </p:grpSp>
        <p:grpSp>
          <p:nvGrpSpPr>
            <p:cNvPr id="5" name="Group 4">
              <a:extLst>
                <a:ext uri="{FF2B5EF4-FFF2-40B4-BE49-F238E27FC236}">
                  <a16:creationId xmlns:a16="http://schemas.microsoft.com/office/drawing/2014/main" id="{AB3C990E-C872-8F7F-2175-7BB4D744096F}"/>
                </a:ext>
              </a:extLst>
            </p:cNvPr>
            <p:cNvGrpSpPr/>
            <p:nvPr/>
          </p:nvGrpSpPr>
          <p:grpSpPr>
            <a:xfrm>
              <a:off x="5602981" y="906107"/>
              <a:ext cx="5416000" cy="542604"/>
              <a:chOff x="5602981" y="906107"/>
              <a:chExt cx="5416000" cy="542604"/>
            </a:xfrm>
          </p:grpSpPr>
          <p:grpSp>
            <p:nvGrpSpPr>
              <p:cNvPr id="48" name="Group 47">
                <a:extLst>
                  <a:ext uri="{FF2B5EF4-FFF2-40B4-BE49-F238E27FC236}">
                    <a16:creationId xmlns:a16="http://schemas.microsoft.com/office/drawing/2014/main" id="{DC03B6FB-B885-5E92-F7CA-FB3838078827}"/>
                  </a:ext>
                </a:extLst>
              </p:cNvPr>
              <p:cNvGrpSpPr/>
              <p:nvPr/>
            </p:nvGrpSpPr>
            <p:grpSpPr>
              <a:xfrm>
                <a:off x="5602981" y="906107"/>
                <a:ext cx="542605" cy="542604"/>
                <a:chOff x="5602981" y="906107"/>
                <a:chExt cx="542605" cy="542604"/>
              </a:xfrm>
            </p:grpSpPr>
            <p:sp>
              <p:nvSpPr>
                <p:cNvPr id="50" name="Oval 49">
                  <a:extLst>
                    <a:ext uri="{FF2B5EF4-FFF2-40B4-BE49-F238E27FC236}">
                      <a16:creationId xmlns:a16="http://schemas.microsoft.com/office/drawing/2014/main" id="{9D1DE44B-0FE9-51A8-FBD3-EA9463F58F15}"/>
                    </a:ext>
                  </a:extLst>
                </p:cNvPr>
                <p:cNvSpPr/>
                <p:nvPr/>
              </p:nvSpPr>
              <p:spPr>
                <a:xfrm>
                  <a:off x="5602981" y="906107"/>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1" name="Oval 50">
                  <a:extLst>
                    <a:ext uri="{FF2B5EF4-FFF2-40B4-BE49-F238E27FC236}">
                      <a16:creationId xmlns:a16="http://schemas.microsoft.com/office/drawing/2014/main" id="{75D8B378-317E-97DC-15FE-E398174284B9}"/>
                    </a:ext>
                  </a:extLst>
                </p:cNvPr>
                <p:cNvSpPr/>
                <p:nvPr/>
              </p:nvSpPr>
              <p:spPr>
                <a:xfrm>
                  <a:off x="5678679" y="981805"/>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2" name="TextBox 56">
                  <a:extLst>
                    <a:ext uri="{FF2B5EF4-FFF2-40B4-BE49-F238E27FC236}">
                      <a16:creationId xmlns:a16="http://schemas.microsoft.com/office/drawing/2014/main" id="{3A22C953-EC1B-234A-5B9E-CBF9895F00B3}"/>
                    </a:ext>
                  </a:extLst>
                </p:cNvPr>
                <p:cNvSpPr txBox="1"/>
                <p:nvPr/>
              </p:nvSpPr>
              <p:spPr>
                <a:xfrm>
                  <a:off x="5664931" y="1008132"/>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02</a:t>
                  </a:r>
                  <a:endParaRPr lang="en-IN" dirty="0">
                    <a:solidFill>
                      <a:schemeClr val="bg1"/>
                    </a:solidFill>
                    <a:latin typeface="Calibri (Headings)"/>
                  </a:endParaRPr>
                </a:p>
              </p:txBody>
            </p:sp>
          </p:grpSp>
          <p:sp>
            <p:nvSpPr>
              <p:cNvPr id="49" name="TextBox 73">
                <a:extLst>
                  <a:ext uri="{FF2B5EF4-FFF2-40B4-BE49-F238E27FC236}">
                    <a16:creationId xmlns:a16="http://schemas.microsoft.com/office/drawing/2014/main" id="{B8200B22-B495-AA4A-847C-192BAF206807}"/>
                  </a:ext>
                </a:extLst>
              </p:cNvPr>
              <p:cNvSpPr txBox="1"/>
              <p:nvPr/>
            </p:nvSpPr>
            <p:spPr>
              <a:xfrm>
                <a:off x="6315721" y="1001977"/>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Source of data </a:t>
                </a:r>
              </a:p>
              <a:p>
                <a:pPr defTabSz="1219170">
                  <a:spcBef>
                    <a:spcPct val="20000"/>
                  </a:spcBef>
                  <a:defRPr/>
                </a:pPr>
                <a:endParaRPr lang="en-US" sz="400" b="1" dirty="0">
                  <a:solidFill>
                    <a:schemeClr val="bg1"/>
                  </a:solidFill>
                  <a:latin typeface="Calibri (Headings)"/>
                </a:endParaRPr>
              </a:p>
            </p:txBody>
          </p:sp>
        </p:grpSp>
        <p:grpSp>
          <p:nvGrpSpPr>
            <p:cNvPr id="6" name="Group 5">
              <a:extLst>
                <a:ext uri="{FF2B5EF4-FFF2-40B4-BE49-F238E27FC236}">
                  <a16:creationId xmlns:a16="http://schemas.microsoft.com/office/drawing/2014/main" id="{D833F280-CEDE-3ACB-B9DF-AF1F1A63B5F2}"/>
                </a:ext>
              </a:extLst>
            </p:cNvPr>
            <p:cNvGrpSpPr/>
            <p:nvPr/>
          </p:nvGrpSpPr>
          <p:grpSpPr>
            <a:xfrm>
              <a:off x="5602981" y="1656638"/>
              <a:ext cx="5803927" cy="542604"/>
              <a:chOff x="5602981" y="1656638"/>
              <a:chExt cx="5803927" cy="542604"/>
            </a:xfrm>
          </p:grpSpPr>
          <p:grpSp>
            <p:nvGrpSpPr>
              <p:cNvPr id="43" name="Group 42">
                <a:extLst>
                  <a:ext uri="{FF2B5EF4-FFF2-40B4-BE49-F238E27FC236}">
                    <a16:creationId xmlns:a16="http://schemas.microsoft.com/office/drawing/2014/main" id="{FF3E6633-B177-731E-E719-7CB0D2A6468E}"/>
                  </a:ext>
                </a:extLst>
              </p:cNvPr>
              <p:cNvGrpSpPr/>
              <p:nvPr/>
            </p:nvGrpSpPr>
            <p:grpSpPr>
              <a:xfrm>
                <a:off x="5602981" y="1656638"/>
                <a:ext cx="542605" cy="542604"/>
                <a:chOff x="5602981" y="1656638"/>
                <a:chExt cx="542605" cy="542604"/>
              </a:xfrm>
            </p:grpSpPr>
            <p:sp>
              <p:nvSpPr>
                <p:cNvPr id="45" name="Oval 44">
                  <a:extLst>
                    <a:ext uri="{FF2B5EF4-FFF2-40B4-BE49-F238E27FC236}">
                      <a16:creationId xmlns:a16="http://schemas.microsoft.com/office/drawing/2014/main" id="{F1B64671-4BBA-FA16-E555-F2676C3FCB76}"/>
                    </a:ext>
                  </a:extLst>
                </p:cNvPr>
                <p:cNvSpPr/>
                <p:nvPr/>
              </p:nvSpPr>
              <p:spPr>
                <a:xfrm>
                  <a:off x="5602981" y="1656638"/>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6" name="Oval 45">
                  <a:extLst>
                    <a:ext uri="{FF2B5EF4-FFF2-40B4-BE49-F238E27FC236}">
                      <a16:creationId xmlns:a16="http://schemas.microsoft.com/office/drawing/2014/main" id="{4DEEC59C-4732-C306-D7AF-500920086538}"/>
                    </a:ext>
                  </a:extLst>
                </p:cNvPr>
                <p:cNvSpPr/>
                <p:nvPr/>
              </p:nvSpPr>
              <p:spPr>
                <a:xfrm>
                  <a:off x="5678679" y="1732336"/>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7" name="TextBox 58">
                  <a:extLst>
                    <a:ext uri="{FF2B5EF4-FFF2-40B4-BE49-F238E27FC236}">
                      <a16:creationId xmlns:a16="http://schemas.microsoft.com/office/drawing/2014/main" id="{546AE08D-C19D-03C1-E31D-97710F15026D}"/>
                    </a:ext>
                  </a:extLst>
                </p:cNvPr>
                <p:cNvSpPr txBox="1"/>
                <p:nvPr/>
              </p:nvSpPr>
              <p:spPr>
                <a:xfrm>
                  <a:off x="5664931" y="1758663"/>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03</a:t>
                  </a:r>
                  <a:endParaRPr lang="en-IN" dirty="0">
                    <a:solidFill>
                      <a:schemeClr val="bg1"/>
                    </a:solidFill>
                    <a:latin typeface="Calibri (Headings)"/>
                  </a:endParaRPr>
                </a:p>
              </p:txBody>
            </p:sp>
          </p:grpSp>
          <p:sp>
            <p:nvSpPr>
              <p:cNvPr id="44" name="TextBox 74">
                <a:extLst>
                  <a:ext uri="{FF2B5EF4-FFF2-40B4-BE49-F238E27FC236}">
                    <a16:creationId xmlns:a16="http://schemas.microsoft.com/office/drawing/2014/main" id="{E8365B55-4937-DF2B-E12A-B7818A5B04D5}"/>
                  </a:ext>
                </a:extLst>
              </p:cNvPr>
              <p:cNvSpPr txBox="1"/>
              <p:nvPr/>
            </p:nvSpPr>
            <p:spPr>
              <a:xfrm>
                <a:off x="6315721" y="1752508"/>
                <a:ext cx="5091187"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year</a:t>
                </a:r>
              </a:p>
              <a:p>
                <a:pPr defTabSz="1219170">
                  <a:spcBef>
                    <a:spcPct val="20000"/>
                  </a:spcBef>
                  <a:defRPr/>
                </a:pPr>
                <a:endParaRPr lang="en-US" sz="400" b="1" dirty="0">
                  <a:solidFill>
                    <a:schemeClr val="bg1"/>
                  </a:solidFill>
                  <a:latin typeface="Calibri (Headings)"/>
                </a:endParaRPr>
              </a:p>
            </p:txBody>
          </p:sp>
        </p:grpSp>
        <p:grpSp>
          <p:nvGrpSpPr>
            <p:cNvPr id="7" name="Group 6">
              <a:extLst>
                <a:ext uri="{FF2B5EF4-FFF2-40B4-BE49-F238E27FC236}">
                  <a16:creationId xmlns:a16="http://schemas.microsoft.com/office/drawing/2014/main" id="{36C1943C-347D-161F-6CDD-EB3076D1920F}"/>
                </a:ext>
              </a:extLst>
            </p:cNvPr>
            <p:cNvGrpSpPr/>
            <p:nvPr/>
          </p:nvGrpSpPr>
          <p:grpSpPr>
            <a:xfrm>
              <a:off x="5602981" y="2407169"/>
              <a:ext cx="5416000" cy="542604"/>
              <a:chOff x="5602981" y="2407169"/>
              <a:chExt cx="5416000" cy="542604"/>
            </a:xfrm>
          </p:grpSpPr>
          <p:grpSp>
            <p:nvGrpSpPr>
              <p:cNvPr id="38" name="Group 37">
                <a:extLst>
                  <a:ext uri="{FF2B5EF4-FFF2-40B4-BE49-F238E27FC236}">
                    <a16:creationId xmlns:a16="http://schemas.microsoft.com/office/drawing/2014/main" id="{B6B70643-3A44-77E2-76A3-E92BB9029FE5}"/>
                  </a:ext>
                </a:extLst>
              </p:cNvPr>
              <p:cNvGrpSpPr/>
              <p:nvPr/>
            </p:nvGrpSpPr>
            <p:grpSpPr>
              <a:xfrm>
                <a:off x="5602981" y="2407169"/>
                <a:ext cx="542605" cy="542604"/>
                <a:chOff x="5602981" y="2407169"/>
                <a:chExt cx="542605" cy="542604"/>
              </a:xfrm>
            </p:grpSpPr>
            <p:sp>
              <p:nvSpPr>
                <p:cNvPr id="40" name="Oval 39">
                  <a:extLst>
                    <a:ext uri="{FF2B5EF4-FFF2-40B4-BE49-F238E27FC236}">
                      <a16:creationId xmlns:a16="http://schemas.microsoft.com/office/drawing/2014/main" id="{CDC9DE94-DF65-7C0E-65FD-A7B1FFB2F0B7}"/>
                    </a:ext>
                  </a:extLst>
                </p:cNvPr>
                <p:cNvSpPr/>
                <p:nvPr/>
              </p:nvSpPr>
              <p:spPr>
                <a:xfrm>
                  <a:off x="5602981" y="2407169"/>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1" name="Oval 40">
                  <a:extLst>
                    <a:ext uri="{FF2B5EF4-FFF2-40B4-BE49-F238E27FC236}">
                      <a16:creationId xmlns:a16="http://schemas.microsoft.com/office/drawing/2014/main" id="{B73647A1-254C-47FE-FBA2-C6E02866C1CC}"/>
                    </a:ext>
                  </a:extLst>
                </p:cNvPr>
                <p:cNvSpPr/>
                <p:nvPr/>
              </p:nvSpPr>
              <p:spPr>
                <a:xfrm>
                  <a:off x="5678679" y="2482867"/>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2" name="TextBox 59">
                  <a:extLst>
                    <a:ext uri="{FF2B5EF4-FFF2-40B4-BE49-F238E27FC236}">
                      <a16:creationId xmlns:a16="http://schemas.microsoft.com/office/drawing/2014/main" id="{1996E4D3-989E-2C49-3724-FF8C394A7337}"/>
                    </a:ext>
                  </a:extLst>
                </p:cNvPr>
                <p:cNvSpPr txBox="1"/>
                <p:nvPr/>
              </p:nvSpPr>
              <p:spPr>
                <a:xfrm>
                  <a:off x="5664931" y="2509194"/>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04</a:t>
                  </a:r>
                  <a:endParaRPr lang="en-IN" dirty="0">
                    <a:solidFill>
                      <a:schemeClr val="bg1"/>
                    </a:solidFill>
                    <a:latin typeface="Calibri (Headings)"/>
                  </a:endParaRPr>
                </a:p>
              </p:txBody>
            </p:sp>
          </p:grpSp>
          <p:sp>
            <p:nvSpPr>
              <p:cNvPr id="39" name="TextBox 78">
                <a:extLst>
                  <a:ext uri="{FF2B5EF4-FFF2-40B4-BE49-F238E27FC236}">
                    <a16:creationId xmlns:a16="http://schemas.microsoft.com/office/drawing/2014/main" id="{2BB7F5E3-D474-3798-B69A-6A4A655A80E9}"/>
                  </a:ext>
                </a:extLst>
              </p:cNvPr>
              <p:cNvSpPr txBox="1"/>
              <p:nvPr/>
            </p:nvSpPr>
            <p:spPr>
              <a:xfrm>
                <a:off x="6315721" y="2503039"/>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Gender</a:t>
                </a:r>
              </a:p>
              <a:p>
                <a:pPr defTabSz="1219170">
                  <a:spcBef>
                    <a:spcPct val="20000"/>
                  </a:spcBef>
                  <a:defRPr/>
                </a:pPr>
                <a:endParaRPr lang="en-US" sz="400" b="1" dirty="0">
                  <a:solidFill>
                    <a:schemeClr val="bg1"/>
                  </a:solidFill>
                  <a:latin typeface="Calibri (Headings)"/>
                </a:endParaRPr>
              </a:p>
            </p:txBody>
          </p:sp>
        </p:grpSp>
        <p:grpSp>
          <p:nvGrpSpPr>
            <p:cNvPr id="8" name="Group 7">
              <a:extLst>
                <a:ext uri="{FF2B5EF4-FFF2-40B4-BE49-F238E27FC236}">
                  <a16:creationId xmlns:a16="http://schemas.microsoft.com/office/drawing/2014/main" id="{7C340BEC-0ED6-2CA0-E69D-362CE6A03ABD}"/>
                </a:ext>
              </a:extLst>
            </p:cNvPr>
            <p:cNvGrpSpPr/>
            <p:nvPr/>
          </p:nvGrpSpPr>
          <p:grpSpPr>
            <a:xfrm>
              <a:off x="5602981" y="3157700"/>
              <a:ext cx="5416002" cy="542604"/>
              <a:chOff x="5602981" y="3157700"/>
              <a:chExt cx="5416002" cy="542604"/>
            </a:xfrm>
          </p:grpSpPr>
          <p:grpSp>
            <p:nvGrpSpPr>
              <p:cNvPr id="33" name="Group 32">
                <a:extLst>
                  <a:ext uri="{FF2B5EF4-FFF2-40B4-BE49-F238E27FC236}">
                    <a16:creationId xmlns:a16="http://schemas.microsoft.com/office/drawing/2014/main" id="{9EF92B85-3351-5530-F742-FDBB79F89084}"/>
                  </a:ext>
                </a:extLst>
              </p:cNvPr>
              <p:cNvGrpSpPr/>
              <p:nvPr/>
            </p:nvGrpSpPr>
            <p:grpSpPr>
              <a:xfrm>
                <a:off x="5602981" y="3157700"/>
                <a:ext cx="542605" cy="542604"/>
                <a:chOff x="5602981" y="3157700"/>
                <a:chExt cx="542605" cy="542604"/>
              </a:xfrm>
            </p:grpSpPr>
            <p:sp>
              <p:nvSpPr>
                <p:cNvPr id="35" name="Oval 34">
                  <a:extLst>
                    <a:ext uri="{FF2B5EF4-FFF2-40B4-BE49-F238E27FC236}">
                      <a16:creationId xmlns:a16="http://schemas.microsoft.com/office/drawing/2014/main" id="{EB7B69A7-1DA4-6D22-EC7F-FEB87D185602}"/>
                    </a:ext>
                  </a:extLst>
                </p:cNvPr>
                <p:cNvSpPr/>
                <p:nvPr/>
              </p:nvSpPr>
              <p:spPr>
                <a:xfrm>
                  <a:off x="5602981" y="3157700"/>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Headings)"/>
                  </a:endParaRPr>
                </a:p>
              </p:txBody>
            </p:sp>
            <p:sp>
              <p:nvSpPr>
                <p:cNvPr id="36" name="Oval 35">
                  <a:extLst>
                    <a:ext uri="{FF2B5EF4-FFF2-40B4-BE49-F238E27FC236}">
                      <a16:creationId xmlns:a16="http://schemas.microsoft.com/office/drawing/2014/main" id="{C7DA0547-0564-F1D4-17BA-9D6FD7632BCE}"/>
                    </a:ext>
                  </a:extLst>
                </p:cNvPr>
                <p:cNvSpPr/>
                <p:nvPr/>
              </p:nvSpPr>
              <p:spPr>
                <a:xfrm>
                  <a:off x="5678679" y="3233398"/>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7" name="TextBox 60">
                  <a:extLst>
                    <a:ext uri="{FF2B5EF4-FFF2-40B4-BE49-F238E27FC236}">
                      <a16:creationId xmlns:a16="http://schemas.microsoft.com/office/drawing/2014/main" id="{3A4C1B01-00F6-D7B1-2ECE-7CF9EB12481A}"/>
                    </a:ext>
                  </a:extLst>
                </p:cNvPr>
                <p:cNvSpPr txBox="1"/>
                <p:nvPr/>
              </p:nvSpPr>
              <p:spPr>
                <a:xfrm>
                  <a:off x="5664932" y="3259725"/>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05</a:t>
                  </a:r>
                  <a:endParaRPr lang="en-IN" dirty="0">
                    <a:solidFill>
                      <a:schemeClr val="bg1"/>
                    </a:solidFill>
                    <a:latin typeface="Calibri (Headings)"/>
                  </a:endParaRPr>
                </a:p>
              </p:txBody>
            </p:sp>
          </p:grpSp>
          <p:sp>
            <p:nvSpPr>
              <p:cNvPr id="34" name="TextBox 79">
                <a:extLst>
                  <a:ext uri="{FF2B5EF4-FFF2-40B4-BE49-F238E27FC236}">
                    <a16:creationId xmlns:a16="http://schemas.microsoft.com/office/drawing/2014/main" id="{C82D95AB-CDDF-8994-E835-077908AF9180}"/>
                  </a:ext>
                </a:extLst>
              </p:cNvPr>
              <p:cNvSpPr txBox="1"/>
              <p:nvPr/>
            </p:nvSpPr>
            <p:spPr>
              <a:xfrm>
                <a:off x="6315722" y="3253570"/>
                <a:ext cx="4703261"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State</a:t>
                </a:r>
              </a:p>
              <a:p>
                <a:pPr defTabSz="1219170">
                  <a:spcBef>
                    <a:spcPct val="20000"/>
                  </a:spcBef>
                  <a:defRPr/>
                </a:pPr>
                <a:endParaRPr lang="en-US" sz="400" b="1" dirty="0">
                  <a:solidFill>
                    <a:schemeClr val="bg1"/>
                  </a:solidFill>
                  <a:latin typeface="Calibri (Headings)"/>
                </a:endParaRPr>
              </a:p>
            </p:txBody>
          </p:sp>
        </p:grpSp>
        <p:grpSp>
          <p:nvGrpSpPr>
            <p:cNvPr id="9" name="Group 8">
              <a:extLst>
                <a:ext uri="{FF2B5EF4-FFF2-40B4-BE49-F238E27FC236}">
                  <a16:creationId xmlns:a16="http://schemas.microsoft.com/office/drawing/2014/main" id="{F8E8F949-4BFF-4566-12DC-919650304870}"/>
                </a:ext>
              </a:extLst>
            </p:cNvPr>
            <p:cNvGrpSpPr/>
            <p:nvPr/>
          </p:nvGrpSpPr>
          <p:grpSpPr>
            <a:xfrm>
              <a:off x="5602981" y="3908231"/>
              <a:ext cx="5574720" cy="542604"/>
              <a:chOff x="5602981" y="3908231"/>
              <a:chExt cx="5574720" cy="542604"/>
            </a:xfrm>
          </p:grpSpPr>
          <p:grpSp>
            <p:nvGrpSpPr>
              <p:cNvPr id="28" name="Group 27">
                <a:extLst>
                  <a:ext uri="{FF2B5EF4-FFF2-40B4-BE49-F238E27FC236}">
                    <a16:creationId xmlns:a16="http://schemas.microsoft.com/office/drawing/2014/main" id="{BB92986F-CD02-3263-D8B6-4446EC69D14E}"/>
                  </a:ext>
                </a:extLst>
              </p:cNvPr>
              <p:cNvGrpSpPr/>
              <p:nvPr/>
            </p:nvGrpSpPr>
            <p:grpSpPr>
              <a:xfrm>
                <a:off x="5602981" y="3908231"/>
                <a:ext cx="542605" cy="542604"/>
                <a:chOff x="5602981" y="3908231"/>
                <a:chExt cx="542605" cy="542604"/>
              </a:xfrm>
            </p:grpSpPr>
            <p:sp>
              <p:nvSpPr>
                <p:cNvPr id="30" name="Oval 29">
                  <a:extLst>
                    <a:ext uri="{FF2B5EF4-FFF2-40B4-BE49-F238E27FC236}">
                      <a16:creationId xmlns:a16="http://schemas.microsoft.com/office/drawing/2014/main" id="{BBE3F03B-3C0B-3411-5C45-4F5A19E535A3}"/>
                    </a:ext>
                  </a:extLst>
                </p:cNvPr>
                <p:cNvSpPr/>
                <p:nvPr/>
              </p:nvSpPr>
              <p:spPr>
                <a:xfrm>
                  <a:off x="5602981" y="390823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1" name="Oval 30">
                  <a:extLst>
                    <a:ext uri="{FF2B5EF4-FFF2-40B4-BE49-F238E27FC236}">
                      <a16:creationId xmlns:a16="http://schemas.microsoft.com/office/drawing/2014/main" id="{E26A109E-08DA-B0F7-BCD7-C13D60716FB5}"/>
                    </a:ext>
                  </a:extLst>
                </p:cNvPr>
                <p:cNvSpPr/>
                <p:nvPr/>
              </p:nvSpPr>
              <p:spPr>
                <a:xfrm>
                  <a:off x="5678679" y="398392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2" name="TextBox 61">
                  <a:extLst>
                    <a:ext uri="{FF2B5EF4-FFF2-40B4-BE49-F238E27FC236}">
                      <a16:creationId xmlns:a16="http://schemas.microsoft.com/office/drawing/2014/main" id="{0CE812DC-4AF5-30FC-953C-30BC3C057756}"/>
                    </a:ext>
                  </a:extLst>
                </p:cNvPr>
                <p:cNvSpPr txBox="1"/>
                <p:nvPr/>
              </p:nvSpPr>
              <p:spPr>
                <a:xfrm>
                  <a:off x="5664931" y="4010256"/>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06</a:t>
                  </a:r>
                  <a:endParaRPr lang="en-IN" dirty="0">
                    <a:solidFill>
                      <a:schemeClr val="bg1"/>
                    </a:solidFill>
                    <a:latin typeface="Calibri (Headings)"/>
                  </a:endParaRPr>
                </a:p>
              </p:txBody>
            </p:sp>
          </p:grpSp>
          <p:sp>
            <p:nvSpPr>
              <p:cNvPr id="29" name="TextBox 80">
                <a:extLst>
                  <a:ext uri="{FF2B5EF4-FFF2-40B4-BE49-F238E27FC236}">
                    <a16:creationId xmlns:a16="http://schemas.microsoft.com/office/drawing/2014/main" id="{019A9E9C-1C43-7989-31F0-0D5F13040AF0}"/>
                  </a:ext>
                </a:extLst>
              </p:cNvPr>
              <p:cNvSpPr txBox="1"/>
              <p:nvPr/>
            </p:nvSpPr>
            <p:spPr>
              <a:xfrm>
                <a:off x="6207536" y="4004101"/>
                <a:ext cx="4970165"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Reason  of Professiona_Profile </a:t>
                </a:r>
              </a:p>
              <a:p>
                <a:pPr defTabSz="1219170">
                  <a:spcBef>
                    <a:spcPct val="20000"/>
                  </a:spcBef>
                  <a:defRPr/>
                </a:pPr>
                <a:endParaRPr lang="en-US" sz="400" b="1" dirty="0">
                  <a:solidFill>
                    <a:schemeClr val="bg1"/>
                  </a:solidFill>
                  <a:latin typeface="Calibri (Headings)"/>
                </a:endParaRPr>
              </a:p>
            </p:txBody>
          </p:sp>
        </p:grpSp>
        <p:grpSp>
          <p:nvGrpSpPr>
            <p:cNvPr id="10" name="Group 9">
              <a:extLst>
                <a:ext uri="{FF2B5EF4-FFF2-40B4-BE49-F238E27FC236}">
                  <a16:creationId xmlns:a16="http://schemas.microsoft.com/office/drawing/2014/main" id="{EDF01198-F4DE-E5E3-910A-B1818E9FFF17}"/>
                </a:ext>
              </a:extLst>
            </p:cNvPr>
            <p:cNvGrpSpPr/>
            <p:nvPr/>
          </p:nvGrpSpPr>
          <p:grpSpPr>
            <a:xfrm>
              <a:off x="5602981" y="4658762"/>
              <a:ext cx="5439288" cy="542604"/>
              <a:chOff x="5602981" y="4658762"/>
              <a:chExt cx="5439288" cy="542604"/>
            </a:xfrm>
          </p:grpSpPr>
          <p:grpSp>
            <p:nvGrpSpPr>
              <p:cNvPr id="23" name="Group 22">
                <a:extLst>
                  <a:ext uri="{FF2B5EF4-FFF2-40B4-BE49-F238E27FC236}">
                    <a16:creationId xmlns:a16="http://schemas.microsoft.com/office/drawing/2014/main" id="{52DA3CCD-07B1-2208-A387-5D36892A434B}"/>
                  </a:ext>
                </a:extLst>
              </p:cNvPr>
              <p:cNvGrpSpPr/>
              <p:nvPr/>
            </p:nvGrpSpPr>
            <p:grpSpPr>
              <a:xfrm>
                <a:off x="5602981" y="4658762"/>
                <a:ext cx="542605" cy="542604"/>
                <a:chOff x="5602981" y="4658762"/>
                <a:chExt cx="542605" cy="542604"/>
              </a:xfrm>
            </p:grpSpPr>
            <p:sp>
              <p:nvSpPr>
                <p:cNvPr id="25" name="Oval 24">
                  <a:extLst>
                    <a:ext uri="{FF2B5EF4-FFF2-40B4-BE49-F238E27FC236}">
                      <a16:creationId xmlns:a16="http://schemas.microsoft.com/office/drawing/2014/main" id="{32FE09FE-F04D-F37D-5F02-21B0E4386F54}"/>
                    </a:ext>
                  </a:extLst>
                </p:cNvPr>
                <p:cNvSpPr/>
                <p:nvPr/>
              </p:nvSpPr>
              <p:spPr>
                <a:xfrm>
                  <a:off x="5602981" y="4658762"/>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6" name="Oval 25">
                  <a:extLst>
                    <a:ext uri="{FF2B5EF4-FFF2-40B4-BE49-F238E27FC236}">
                      <a16:creationId xmlns:a16="http://schemas.microsoft.com/office/drawing/2014/main" id="{EEDE8B65-7FDF-75B4-FBDB-43FDC553143F}"/>
                    </a:ext>
                  </a:extLst>
                </p:cNvPr>
                <p:cNvSpPr/>
                <p:nvPr/>
              </p:nvSpPr>
              <p:spPr>
                <a:xfrm>
                  <a:off x="5678679" y="4734460"/>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7" name="TextBox 62">
                  <a:extLst>
                    <a:ext uri="{FF2B5EF4-FFF2-40B4-BE49-F238E27FC236}">
                      <a16:creationId xmlns:a16="http://schemas.microsoft.com/office/drawing/2014/main" id="{4A1A0721-2F79-C59D-C5BC-D78C37498909}"/>
                    </a:ext>
                  </a:extLst>
                </p:cNvPr>
                <p:cNvSpPr txBox="1"/>
                <p:nvPr/>
              </p:nvSpPr>
              <p:spPr>
                <a:xfrm>
                  <a:off x="5664931" y="4760787"/>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07</a:t>
                  </a:r>
                  <a:endParaRPr lang="en-IN" dirty="0">
                    <a:solidFill>
                      <a:schemeClr val="bg1"/>
                    </a:solidFill>
                    <a:latin typeface="Calibri (Headings)"/>
                  </a:endParaRPr>
                </a:p>
              </p:txBody>
            </p:sp>
          </p:grpSp>
          <p:sp>
            <p:nvSpPr>
              <p:cNvPr id="24" name="TextBox 81">
                <a:extLst>
                  <a:ext uri="{FF2B5EF4-FFF2-40B4-BE49-F238E27FC236}">
                    <a16:creationId xmlns:a16="http://schemas.microsoft.com/office/drawing/2014/main" id="{003CD034-EEE5-3C34-E9E4-93CA7AF2915E}"/>
                  </a:ext>
                </a:extLst>
              </p:cNvPr>
              <p:cNvSpPr txBox="1"/>
              <p:nvPr/>
            </p:nvSpPr>
            <p:spPr>
              <a:xfrm>
                <a:off x="6278371" y="4754631"/>
                <a:ext cx="4763898"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Reason of Mean_adopted </a:t>
                </a:r>
              </a:p>
              <a:p>
                <a:pPr defTabSz="1219170">
                  <a:spcBef>
                    <a:spcPct val="20000"/>
                  </a:spcBef>
                  <a:defRPr/>
                </a:pPr>
                <a:endParaRPr lang="en-US" sz="400" b="1" dirty="0">
                  <a:solidFill>
                    <a:schemeClr val="bg1"/>
                  </a:solidFill>
                  <a:latin typeface="Calibri (Headings)"/>
                </a:endParaRPr>
              </a:p>
            </p:txBody>
          </p:sp>
        </p:grpSp>
        <p:grpSp>
          <p:nvGrpSpPr>
            <p:cNvPr id="11" name="Group 10">
              <a:extLst>
                <a:ext uri="{FF2B5EF4-FFF2-40B4-BE49-F238E27FC236}">
                  <a16:creationId xmlns:a16="http://schemas.microsoft.com/office/drawing/2014/main" id="{4808D74E-D40F-38BF-8DDF-002FBE3A7C15}"/>
                </a:ext>
              </a:extLst>
            </p:cNvPr>
            <p:cNvGrpSpPr/>
            <p:nvPr/>
          </p:nvGrpSpPr>
          <p:grpSpPr>
            <a:xfrm>
              <a:off x="5602981" y="5366664"/>
              <a:ext cx="5682905" cy="627864"/>
              <a:chOff x="5602981" y="5366664"/>
              <a:chExt cx="5682905" cy="627864"/>
            </a:xfrm>
          </p:grpSpPr>
          <p:grpSp>
            <p:nvGrpSpPr>
              <p:cNvPr id="18" name="Group 17">
                <a:extLst>
                  <a:ext uri="{FF2B5EF4-FFF2-40B4-BE49-F238E27FC236}">
                    <a16:creationId xmlns:a16="http://schemas.microsoft.com/office/drawing/2014/main" id="{7EC3B304-3898-28B6-BE8D-468B3B7DE1BF}"/>
                  </a:ext>
                </a:extLst>
              </p:cNvPr>
              <p:cNvGrpSpPr/>
              <p:nvPr/>
            </p:nvGrpSpPr>
            <p:grpSpPr>
              <a:xfrm>
                <a:off x="5602981" y="5409293"/>
                <a:ext cx="542605" cy="542604"/>
                <a:chOff x="5602981" y="5409293"/>
                <a:chExt cx="542605" cy="542604"/>
              </a:xfrm>
            </p:grpSpPr>
            <p:sp>
              <p:nvSpPr>
                <p:cNvPr id="20" name="Oval 19">
                  <a:extLst>
                    <a:ext uri="{FF2B5EF4-FFF2-40B4-BE49-F238E27FC236}">
                      <a16:creationId xmlns:a16="http://schemas.microsoft.com/office/drawing/2014/main" id="{F9BCDDA6-E92C-C4F4-CD80-F4FA4819F31F}"/>
                    </a:ext>
                  </a:extLst>
                </p:cNvPr>
                <p:cNvSpPr/>
                <p:nvPr/>
              </p:nvSpPr>
              <p:spPr>
                <a:xfrm>
                  <a:off x="5602981" y="5409293"/>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1" name="Oval 20">
                  <a:extLst>
                    <a:ext uri="{FF2B5EF4-FFF2-40B4-BE49-F238E27FC236}">
                      <a16:creationId xmlns:a16="http://schemas.microsoft.com/office/drawing/2014/main" id="{5C8DC5AC-198B-CFB5-F49B-651B4FB43213}"/>
                    </a:ext>
                  </a:extLst>
                </p:cNvPr>
                <p:cNvSpPr/>
                <p:nvPr/>
              </p:nvSpPr>
              <p:spPr>
                <a:xfrm>
                  <a:off x="5678679" y="5484991"/>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2" name="TextBox 63">
                  <a:extLst>
                    <a:ext uri="{FF2B5EF4-FFF2-40B4-BE49-F238E27FC236}">
                      <a16:creationId xmlns:a16="http://schemas.microsoft.com/office/drawing/2014/main" id="{F340877F-BAC1-F80D-B5E9-983BD6EDFFDD}"/>
                    </a:ext>
                  </a:extLst>
                </p:cNvPr>
                <p:cNvSpPr txBox="1"/>
                <p:nvPr/>
              </p:nvSpPr>
              <p:spPr>
                <a:xfrm>
                  <a:off x="5664931" y="5511318"/>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08</a:t>
                  </a:r>
                  <a:endParaRPr lang="en-IN" dirty="0">
                    <a:solidFill>
                      <a:schemeClr val="bg1"/>
                    </a:solidFill>
                    <a:latin typeface="Calibri (Headings)"/>
                  </a:endParaRPr>
                </a:p>
              </p:txBody>
            </p:sp>
          </p:grpSp>
          <p:sp>
            <p:nvSpPr>
              <p:cNvPr id="19" name="TextBox 82">
                <a:extLst>
                  <a:ext uri="{FF2B5EF4-FFF2-40B4-BE49-F238E27FC236}">
                    <a16:creationId xmlns:a16="http://schemas.microsoft.com/office/drawing/2014/main" id="{7B054D0C-E029-6B2F-B6DB-F11A3B91A7B9}"/>
                  </a:ext>
                </a:extLst>
              </p:cNvPr>
              <p:cNvSpPr txBox="1"/>
              <p:nvPr/>
            </p:nvSpPr>
            <p:spPr>
              <a:xfrm>
                <a:off x="6315721" y="5366664"/>
                <a:ext cx="4970165" cy="6278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Sum of no of suicide by Reason of Suicide of Social_Status  </a:t>
                </a:r>
              </a:p>
              <a:p>
                <a:pPr defTabSz="1219170">
                  <a:spcBef>
                    <a:spcPct val="20000"/>
                  </a:spcBef>
                  <a:defRPr/>
                </a:pPr>
                <a:endParaRPr lang="en-US" sz="400" b="1" dirty="0">
                  <a:solidFill>
                    <a:schemeClr val="bg1"/>
                  </a:solidFill>
                  <a:latin typeface="Calibri (Headings)"/>
                </a:endParaRPr>
              </a:p>
            </p:txBody>
          </p:sp>
        </p:grpSp>
        <p:grpSp>
          <p:nvGrpSpPr>
            <p:cNvPr id="12" name="Group 11">
              <a:extLst>
                <a:ext uri="{FF2B5EF4-FFF2-40B4-BE49-F238E27FC236}">
                  <a16:creationId xmlns:a16="http://schemas.microsoft.com/office/drawing/2014/main" id="{5D9D66C1-D4FE-E0BC-8AF9-4315CCA088F9}"/>
                </a:ext>
              </a:extLst>
            </p:cNvPr>
            <p:cNvGrpSpPr/>
            <p:nvPr/>
          </p:nvGrpSpPr>
          <p:grpSpPr>
            <a:xfrm>
              <a:off x="5602981" y="6117191"/>
              <a:ext cx="5574721" cy="627864"/>
              <a:chOff x="5602981" y="6117191"/>
              <a:chExt cx="5574721" cy="627864"/>
            </a:xfrm>
          </p:grpSpPr>
          <p:grpSp>
            <p:nvGrpSpPr>
              <p:cNvPr id="13" name="Group 12">
                <a:extLst>
                  <a:ext uri="{FF2B5EF4-FFF2-40B4-BE49-F238E27FC236}">
                    <a16:creationId xmlns:a16="http://schemas.microsoft.com/office/drawing/2014/main" id="{27A12603-0A02-0C6E-81A8-546E4D9DDA2E}"/>
                  </a:ext>
                </a:extLst>
              </p:cNvPr>
              <p:cNvGrpSpPr/>
              <p:nvPr/>
            </p:nvGrpSpPr>
            <p:grpSpPr>
              <a:xfrm>
                <a:off x="5602981" y="6159821"/>
                <a:ext cx="542605" cy="542604"/>
                <a:chOff x="5602981" y="6159821"/>
                <a:chExt cx="542605" cy="542604"/>
              </a:xfrm>
            </p:grpSpPr>
            <p:sp>
              <p:nvSpPr>
                <p:cNvPr id="15" name="Oval 14">
                  <a:extLst>
                    <a:ext uri="{FF2B5EF4-FFF2-40B4-BE49-F238E27FC236}">
                      <a16:creationId xmlns:a16="http://schemas.microsoft.com/office/drawing/2014/main" id="{9065CFB5-AC20-9943-4391-D456861214D7}"/>
                    </a:ext>
                  </a:extLst>
                </p:cNvPr>
                <p:cNvSpPr/>
                <p:nvPr/>
              </p:nvSpPr>
              <p:spPr>
                <a:xfrm>
                  <a:off x="5602981" y="615982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6" name="Oval 15">
                  <a:extLst>
                    <a:ext uri="{FF2B5EF4-FFF2-40B4-BE49-F238E27FC236}">
                      <a16:creationId xmlns:a16="http://schemas.microsoft.com/office/drawing/2014/main" id="{E6AD88AE-7DAC-A30E-FB42-EC488E564E67}"/>
                    </a:ext>
                  </a:extLst>
                </p:cNvPr>
                <p:cNvSpPr/>
                <p:nvPr/>
              </p:nvSpPr>
              <p:spPr>
                <a:xfrm>
                  <a:off x="5678679" y="623551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7" name="TextBox 64">
                  <a:extLst>
                    <a:ext uri="{FF2B5EF4-FFF2-40B4-BE49-F238E27FC236}">
                      <a16:creationId xmlns:a16="http://schemas.microsoft.com/office/drawing/2014/main" id="{3160B0F2-1394-C502-7A07-08CA1FB6D428}"/>
                    </a:ext>
                  </a:extLst>
                </p:cNvPr>
                <p:cNvSpPr txBox="1"/>
                <p:nvPr/>
              </p:nvSpPr>
              <p:spPr>
                <a:xfrm>
                  <a:off x="5652107" y="6261846"/>
                  <a:ext cx="44435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Calibri (Headings)"/>
                    </a:rPr>
                    <a:t>09</a:t>
                  </a:r>
                  <a:endParaRPr lang="en-IN" sz="2000" dirty="0">
                    <a:solidFill>
                      <a:schemeClr val="bg1"/>
                    </a:solidFill>
                    <a:latin typeface="Calibri (Headings)"/>
                  </a:endParaRPr>
                </a:p>
              </p:txBody>
            </p:sp>
          </p:grpSp>
          <p:sp>
            <p:nvSpPr>
              <p:cNvPr id="14" name="TextBox 83">
                <a:extLst>
                  <a:ext uri="{FF2B5EF4-FFF2-40B4-BE49-F238E27FC236}">
                    <a16:creationId xmlns:a16="http://schemas.microsoft.com/office/drawing/2014/main" id="{DF371EEA-3A07-8A6B-5D3D-F6C78C98A453}"/>
                  </a:ext>
                </a:extLst>
              </p:cNvPr>
              <p:cNvSpPr txBox="1"/>
              <p:nvPr/>
            </p:nvSpPr>
            <p:spPr>
              <a:xfrm>
                <a:off x="6265492" y="6117191"/>
                <a:ext cx="4912210" cy="6278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 Sum of no of suicide by Reason of Suicide of Education_Status</a:t>
                </a:r>
              </a:p>
              <a:p>
                <a:pPr defTabSz="1219170">
                  <a:spcBef>
                    <a:spcPct val="20000"/>
                  </a:spcBef>
                  <a:defRPr/>
                </a:pPr>
                <a:endParaRPr lang="en-US" sz="400" b="1" dirty="0">
                  <a:solidFill>
                    <a:schemeClr val="bg1"/>
                  </a:solidFill>
                  <a:latin typeface="Calibri (Headings)"/>
                </a:endParaRPr>
              </a:p>
            </p:txBody>
          </p:sp>
        </p:grpSp>
      </p:grpSp>
      <p:sp>
        <p:nvSpPr>
          <p:cNvPr id="114" name="TextBox 113">
            <a:extLst>
              <a:ext uri="{FF2B5EF4-FFF2-40B4-BE49-F238E27FC236}">
                <a16:creationId xmlns:a16="http://schemas.microsoft.com/office/drawing/2014/main" id="{1990E8CE-7E0A-BEBC-3DCD-614F54EF1312}"/>
              </a:ext>
            </a:extLst>
          </p:cNvPr>
          <p:cNvSpPr txBox="1"/>
          <p:nvPr/>
        </p:nvSpPr>
        <p:spPr>
          <a:xfrm>
            <a:off x="325454" y="3113390"/>
            <a:ext cx="4755071" cy="707886"/>
          </a:xfrm>
          <a:prstGeom prst="rect">
            <a:avLst/>
          </a:prstGeom>
          <a:noFill/>
        </p:spPr>
        <p:txBody>
          <a:bodyPr wrap="square">
            <a:spAutoFit/>
          </a:bodyPr>
          <a:lstStyle/>
          <a:p>
            <a:pPr algn="ctr"/>
            <a:r>
              <a:rPr lang="en-IN" sz="4000" dirty="0">
                <a:solidFill>
                  <a:schemeClr val="tx1">
                    <a:lumMod val="95000"/>
                    <a:lumOff val="5000"/>
                  </a:schemeClr>
                </a:solidFill>
                <a:latin typeface="Script MT Bold" panose="03040602040607080904" pitchFamily="66" charset="0"/>
              </a:rPr>
              <a:t>Table Of Contents</a:t>
            </a:r>
          </a:p>
        </p:txBody>
      </p:sp>
      <p:sp>
        <p:nvSpPr>
          <p:cNvPr id="117" name="TextBox 73">
            <a:extLst>
              <a:ext uri="{FF2B5EF4-FFF2-40B4-BE49-F238E27FC236}">
                <a16:creationId xmlns:a16="http://schemas.microsoft.com/office/drawing/2014/main" id="{52B14DD1-9992-0159-2A3E-F4057B88EBEB}"/>
              </a:ext>
            </a:extLst>
          </p:cNvPr>
          <p:cNvSpPr txBox="1"/>
          <p:nvPr/>
        </p:nvSpPr>
        <p:spPr>
          <a:xfrm>
            <a:off x="6757106" y="345102"/>
            <a:ext cx="5043849" cy="27699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Introduction</a:t>
            </a:r>
          </a:p>
        </p:txBody>
      </p:sp>
    </p:spTree>
    <p:extLst>
      <p:ext uri="{BB962C8B-B14F-4D97-AF65-F5344CB8AC3E}">
        <p14:creationId xmlns:p14="http://schemas.microsoft.com/office/powerpoint/2010/main" val="45513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bg1"/>
              </a:gs>
              <a:gs pos="48000">
                <a:schemeClr val="accent6">
                  <a:lumMod val="97000"/>
                  <a:lumOff val="3000"/>
                </a:schemeClr>
              </a:gs>
              <a:gs pos="100000">
                <a:schemeClr val="accent6">
                  <a:lumMod val="60000"/>
                  <a:lumOff val="40000"/>
                </a:schemeClr>
              </a:gs>
            </a:gsLst>
            <a:lin ang="16200000" scaled="1"/>
            <a:tileRect/>
          </a:gradFill>
          <a:effectLst>
            <a:outerShdw blurRad="50800" dist="38100" dir="18900000" algn="bl" rotWithShape="0">
              <a:prstClr val="black">
                <a:alpha val="40000"/>
              </a:prstClr>
            </a:out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199" y="1474840"/>
            <a:ext cx="10515601" cy="4237702"/>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800" b="0" i="0" dirty="0">
                <a:solidFill>
                  <a:schemeClr val="bg1"/>
                </a:solidFill>
                <a:effectLst/>
                <a:latin typeface="Söhne"/>
              </a:rPr>
              <a:t>Hanging is the most common method for suicide, while machine-related methods have the lowest number of suicides. The number of male suicides is nearly double that of females.</a:t>
            </a:r>
            <a:endParaRPr lang="en-IN" sz="4800" dirty="0">
              <a:solidFill>
                <a:schemeClr val="bg1"/>
              </a:solidFill>
            </a:endParaRPr>
          </a:p>
        </p:txBody>
      </p:sp>
    </p:spTree>
    <p:extLst>
      <p:ext uri="{BB962C8B-B14F-4D97-AF65-F5344CB8AC3E}">
        <p14:creationId xmlns:p14="http://schemas.microsoft.com/office/powerpoint/2010/main" val="246972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wipe(down)">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678D01-EBE5-C902-05F6-CE3F2439CC3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0881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D79785-95D1-2530-E5FA-AA1AE287414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1603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70965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800" b="0" i="0" dirty="0">
                <a:solidFill>
                  <a:schemeClr val="bg1"/>
                </a:solidFill>
                <a:effectLst/>
                <a:latin typeface="Söhne"/>
              </a:rPr>
              <a:t>Married individuals have the highest number of suicides compared to other social statuses, while divorcees have the lowest suicide rate, and males have the highest suicide rate compared to females.</a:t>
            </a:r>
            <a:endParaRPr lang="en-IN" sz="4800" dirty="0">
              <a:solidFill>
                <a:schemeClr val="bg1"/>
              </a:solidFill>
            </a:endParaRPr>
          </a:p>
        </p:txBody>
      </p:sp>
    </p:spTree>
    <p:extLst>
      <p:ext uri="{BB962C8B-B14F-4D97-AF65-F5344CB8AC3E}">
        <p14:creationId xmlns:p14="http://schemas.microsoft.com/office/powerpoint/2010/main" val="417036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3CB2A2-B71C-CD77-725D-AA410D0DBD71}"/>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194852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2E3179-3072-B927-0765-45F2542E65C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8317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37E30-137F-959F-EBDC-6DB7F01DE1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032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rgbClr val="00B0F0"/>
              </a:gs>
              <a:gs pos="48000">
                <a:schemeClr val="accent2">
                  <a:lumMod val="97000"/>
                  <a:lumOff val="3000"/>
                </a:schemeClr>
              </a:gs>
              <a:gs pos="100000">
                <a:schemeClr val="accent2">
                  <a:lumMod val="60000"/>
                  <a:lumOff val="40000"/>
                </a:schemeClr>
              </a:gs>
            </a:gsLst>
            <a:lin ang="16200000" scaled="1"/>
            <a:tileRect/>
          </a:gradFill>
          <a:effectLst>
            <a:innerShdw blurRad="63500" dist="50800" dir="10800000">
              <a:prstClr val="black">
                <a:alpha val="50000"/>
              </a:prstClr>
            </a:innerShdw>
          </a:effectLst>
        </p:spPr>
        <p:txBody>
          <a:bodyPr/>
          <a:lstStyle/>
          <a:p>
            <a:r>
              <a:rPr lang="en-US" sz="4400" dirty="0">
                <a:solidFill>
                  <a:srgbClr val="7030A0"/>
                </a:solidFill>
                <a:latin typeface="Bahnschrift SemiBold Condensed" panose="020B0502040204020203" pitchFamily="34" charset="0"/>
              </a:rPr>
              <a:t>So, we can conclude from above graph -:</a:t>
            </a:r>
            <a:endParaRPr lang="en-IN" dirty="0">
              <a:solidFill>
                <a:srgbClr val="7030A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70965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400" b="0" i="0" dirty="0">
                <a:solidFill>
                  <a:schemeClr val="bg1">
                    <a:lumMod val="95000"/>
                  </a:schemeClr>
                </a:solidFill>
                <a:effectLst/>
                <a:latin typeface="Söhne"/>
              </a:rPr>
              <a:t>Individuals with no education, those in the primary and middle-class categories, have the highest suicide rates, while those with postgraduate or higher education and diploma holders have the lowest suicide rates. The male suicide rate is almost double that of females.</a:t>
            </a:r>
            <a:endParaRPr lang="en-IN" sz="4400" dirty="0">
              <a:solidFill>
                <a:schemeClr val="bg1">
                  <a:lumMod val="95000"/>
                </a:schemeClr>
              </a:solidFill>
            </a:endParaRPr>
          </a:p>
        </p:txBody>
      </p:sp>
    </p:spTree>
    <p:extLst>
      <p:ext uri="{BB962C8B-B14F-4D97-AF65-F5344CB8AC3E}">
        <p14:creationId xmlns:p14="http://schemas.microsoft.com/office/powerpoint/2010/main" val="252577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 calcmode="lin" valueType="num">
                                      <p:cBhvr additive="base">
                                        <p:cTn id="1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F8927-70BA-F730-37C3-97C0FBDF4FC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723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58EA3-EC16-18CD-B318-75C4324A33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1726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DF0843-8D33-3AA3-20AE-4C52A62B8518}"/>
              </a:ext>
            </a:extLst>
          </p:cNvPr>
          <p:cNvSpPr>
            <a:spLocks noGrp="1"/>
          </p:cNvSpPr>
          <p:nvPr>
            <p:ph idx="1"/>
          </p:nvPr>
        </p:nvSpPr>
        <p:spPr>
          <a:xfrm>
            <a:off x="813484" y="849245"/>
            <a:ext cx="10515600" cy="5230479"/>
          </a:xfrm>
        </p:spPr>
        <p:txBody>
          <a:bodyPr/>
          <a:lstStyle/>
          <a:p>
            <a:pPr marL="0" indent="0">
              <a:buNone/>
            </a:pPr>
            <a:endParaRPr lang="en-IN" dirty="0">
              <a:solidFill>
                <a:srgbClr val="00B050"/>
              </a:solidFill>
            </a:endParaRPr>
          </a:p>
          <a:p>
            <a:endParaRPr lang="en-IN" dirty="0"/>
          </a:p>
        </p:txBody>
      </p:sp>
      <p:sp>
        <p:nvSpPr>
          <p:cNvPr id="4" name="Rectangle 3">
            <a:extLst>
              <a:ext uri="{FF2B5EF4-FFF2-40B4-BE49-F238E27FC236}">
                <a16:creationId xmlns:a16="http://schemas.microsoft.com/office/drawing/2014/main" id="{5049C258-7716-4E26-A388-F2B26A70EE0B}"/>
              </a:ext>
            </a:extLst>
          </p:cNvPr>
          <p:cNvSpPr/>
          <p:nvPr/>
        </p:nvSpPr>
        <p:spPr>
          <a:xfrm>
            <a:off x="6276789" y="10076"/>
            <a:ext cx="5919462" cy="6858000"/>
          </a:xfrm>
          <a:prstGeom prst="rect">
            <a:avLst/>
          </a:prstGeom>
          <a:solidFill>
            <a:srgbClr val="2F485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5" name="Group 4">
            <a:extLst>
              <a:ext uri="{FF2B5EF4-FFF2-40B4-BE49-F238E27FC236}">
                <a16:creationId xmlns:a16="http://schemas.microsoft.com/office/drawing/2014/main" id="{3C25C015-BFA8-4975-9EA1-E529151CC4FA}"/>
              </a:ext>
            </a:extLst>
          </p:cNvPr>
          <p:cNvGrpSpPr/>
          <p:nvPr/>
        </p:nvGrpSpPr>
        <p:grpSpPr>
          <a:xfrm>
            <a:off x="6046357" y="10076"/>
            <a:ext cx="6091107" cy="3777720"/>
            <a:chOff x="5602981" y="20614"/>
            <a:chExt cx="5679801" cy="3777720"/>
          </a:xfrm>
        </p:grpSpPr>
        <p:grpSp>
          <p:nvGrpSpPr>
            <p:cNvPr id="6" name="Group 5">
              <a:extLst>
                <a:ext uri="{FF2B5EF4-FFF2-40B4-BE49-F238E27FC236}">
                  <a16:creationId xmlns:a16="http://schemas.microsoft.com/office/drawing/2014/main" id="{EACA03A3-CD9B-4040-A1AE-F23AB743C65B}"/>
                </a:ext>
              </a:extLst>
            </p:cNvPr>
            <p:cNvGrpSpPr/>
            <p:nvPr/>
          </p:nvGrpSpPr>
          <p:grpSpPr>
            <a:xfrm>
              <a:off x="5602981" y="20614"/>
              <a:ext cx="5415999" cy="812530"/>
              <a:chOff x="5602981" y="20614"/>
              <a:chExt cx="5415999" cy="812530"/>
            </a:xfrm>
          </p:grpSpPr>
          <p:grpSp>
            <p:nvGrpSpPr>
              <p:cNvPr id="55" name="Group 54">
                <a:extLst>
                  <a:ext uri="{FF2B5EF4-FFF2-40B4-BE49-F238E27FC236}">
                    <a16:creationId xmlns:a16="http://schemas.microsoft.com/office/drawing/2014/main" id="{89145F9F-7105-48AA-BE3F-D895B069570F}"/>
                  </a:ext>
                </a:extLst>
              </p:cNvPr>
              <p:cNvGrpSpPr/>
              <p:nvPr/>
            </p:nvGrpSpPr>
            <p:grpSpPr>
              <a:xfrm>
                <a:off x="5602981" y="155576"/>
                <a:ext cx="542605" cy="542604"/>
                <a:chOff x="5602981" y="155576"/>
                <a:chExt cx="542605" cy="542604"/>
              </a:xfrm>
            </p:grpSpPr>
            <p:sp>
              <p:nvSpPr>
                <p:cNvPr id="57" name="Oval 56">
                  <a:extLst>
                    <a:ext uri="{FF2B5EF4-FFF2-40B4-BE49-F238E27FC236}">
                      <a16:creationId xmlns:a16="http://schemas.microsoft.com/office/drawing/2014/main" id="{7028D8D6-105E-4979-98C6-745B7F47CCC8}"/>
                    </a:ext>
                  </a:extLst>
                </p:cNvPr>
                <p:cNvSpPr/>
                <p:nvPr/>
              </p:nvSpPr>
              <p:spPr>
                <a:xfrm>
                  <a:off x="5602981" y="155576"/>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8" name="Oval 57">
                  <a:extLst>
                    <a:ext uri="{FF2B5EF4-FFF2-40B4-BE49-F238E27FC236}">
                      <a16:creationId xmlns:a16="http://schemas.microsoft.com/office/drawing/2014/main" id="{BA6FD31C-E59D-41EE-9C4E-DB31DF002E22}"/>
                    </a:ext>
                  </a:extLst>
                </p:cNvPr>
                <p:cNvSpPr/>
                <p:nvPr/>
              </p:nvSpPr>
              <p:spPr>
                <a:xfrm>
                  <a:off x="5678679" y="231274"/>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9" name="TextBox 54">
                  <a:extLst>
                    <a:ext uri="{FF2B5EF4-FFF2-40B4-BE49-F238E27FC236}">
                      <a16:creationId xmlns:a16="http://schemas.microsoft.com/office/drawing/2014/main" id="{B0A62EF8-D1D9-4B19-A862-CE85702768A4}"/>
                    </a:ext>
                  </a:extLst>
                </p:cNvPr>
                <p:cNvSpPr txBox="1"/>
                <p:nvPr/>
              </p:nvSpPr>
              <p:spPr>
                <a:xfrm>
                  <a:off x="5664931" y="257601"/>
                  <a:ext cx="418707"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10</a:t>
                  </a:r>
                  <a:endParaRPr lang="en-IN" dirty="0">
                    <a:solidFill>
                      <a:schemeClr val="bg1"/>
                    </a:solidFill>
                    <a:latin typeface="Calibri (Headings)"/>
                  </a:endParaRPr>
                </a:p>
              </p:txBody>
            </p:sp>
          </p:grpSp>
          <p:sp>
            <p:nvSpPr>
              <p:cNvPr id="56" name="TextBox 5">
                <a:extLst>
                  <a:ext uri="{FF2B5EF4-FFF2-40B4-BE49-F238E27FC236}">
                    <a16:creationId xmlns:a16="http://schemas.microsoft.com/office/drawing/2014/main" id="{0519DEC0-E87F-4DB9-A675-73AE77FDA24A}"/>
                  </a:ext>
                </a:extLst>
              </p:cNvPr>
              <p:cNvSpPr txBox="1"/>
              <p:nvPr/>
            </p:nvSpPr>
            <p:spPr>
              <a:xfrm>
                <a:off x="6315720" y="20614"/>
                <a:ext cx="4703260" cy="812530"/>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sz="2400" b="1" dirty="0">
                    <a:solidFill>
                      <a:schemeClr val="bg1"/>
                    </a:solidFill>
                    <a:latin typeface="Calibri (Headings)"/>
                  </a:rPr>
                  <a:t>Sum of no of suicide by Reason of suicide of Causes</a:t>
                </a:r>
              </a:p>
              <a:p>
                <a:pPr defTabSz="1219170">
                  <a:spcBef>
                    <a:spcPct val="20000"/>
                  </a:spcBef>
                  <a:defRPr/>
                </a:pPr>
                <a:endParaRPr lang="en-US" sz="400" b="1" dirty="0">
                  <a:solidFill>
                    <a:schemeClr val="bg1"/>
                  </a:solidFill>
                  <a:latin typeface="Calibri (Headings)"/>
                </a:endParaRPr>
              </a:p>
            </p:txBody>
          </p:sp>
        </p:grpSp>
        <p:grpSp>
          <p:nvGrpSpPr>
            <p:cNvPr id="7" name="Group 6">
              <a:extLst>
                <a:ext uri="{FF2B5EF4-FFF2-40B4-BE49-F238E27FC236}">
                  <a16:creationId xmlns:a16="http://schemas.microsoft.com/office/drawing/2014/main" id="{39BD9E77-8E21-4B8B-8C3F-2C049DDD1703}"/>
                </a:ext>
              </a:extLst>
            </p:cNvPr>
            <p:cNvGrpSpPr/>
            <p:nvPr/>
          </p:nvGrpSpPr>
          <p:grpSpPr>
            <a:xfrm>
              <a:off x="5602981" y="906107"/>
              <a:ext cx="5348852" cy="542604"/>
              <a:chOff x="5602981" y="906107"/>
              <a:chExt cx="5348852" cy="542604"/>
            </a:xfrm>
          </p:grpSpPr>
          <p:grpSp>
            <p:nvGrpSpPr>
              <p:cNvPr id="50" name="Group 49">
                <a:extLst>
                  <a:ext uri="{FF2B5EF4-FFF2-40B4-BE49-F238E27FC236}">
                    <a16:creationId xmlns:a16="http://schemas.microsoft.com/office/drawing/2014/main" id="{38478564-973E-4535-849F-4D5D6042A8E1}"/>
                  </a:ext>
                </a:extLst>
              </p:cNvPr>
              <p:cNvGrpSpPr/>
              <p:nvPr/>
            </p:nvGrpSpPr>
            <p:grpSpPr>
              <a:xfrm>
                <a:off x="5602981" y="906107"/>
                <a:ext cx="542605" cy="542604"/>
                <a:chOff x="5602981" y="906107"/>
                <a:chExt cx="542605" cy="542604"/>
              </a:xfrm>
            </p:grpSpPr>
            <p:sp>
              <p:nvSpPr>
                <p:cNvPr id="52" name="Oval 51">
                  <a:extLst>
                    <a:ext uri="{FF2B5EF4-FFF2-40B4-BE49-F238E27FC236}">
                      <a16:creationId xmlns:a16="http://schemas.microsoft.com/office/drawing/2014/main" id="{722AD6DD-3E35-4C93-9B79-3C6783AF6089}"/>
                    </a:ext>
                  </a:extLst>
                </p:cNvPr>
                <p:cNvSpPr/>
                <p:nvPr/>
              </p:nvSpPr>
              <p:spPr>
                <a:xfrm>
                  <a:off x="5602981" y="906107"/>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3" name="Oval 52">
                  <a:extLst>
                    <a:ext uri="{FF2B5EF4-FFF2-40B4-BE49-F238E27FC236}">
                      <a16:creationId xmlns:a16="http://schemas.microsoft.com/office/drawing/2014/main" id="{311D3070-E5DC-4992-B89E-04EC22C91EFA}"/>
                    </a:ext>
                  </a:extLst>
                </p:cNvPr>
                <p:cNvSpPr/>
                <p:nvPr/>
              </p:nvSpPr>
              <p:spPr>
                <a:xfrm>
                  <a:off x="5678679" y="981805"/>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4" name="TextBox 56">
                  <a:extLst>
                    <a:ext uri="{FF2B5EF4-FFF2-40B4-BE49-F238E27FC236}">
                      <a16:creationId xmlns:a16="http://schemas.microsoft.com/office/drawing/2014/main" id="{2630FB3C-73C9-4811-B6D9-4EA8CDC0845D}"/>
                    </a:ext>
                  </a:extLst>
                </p:cNvPr>
                <p:cNvSpPr txBox="1"/>
                <p:nvPr/>
              </p:nvSpPr>
              <p:spPr>
                <a:xfrm>
                  <a:off x="5679067" y="1008132"/>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11</a:t>
                  </a:r>
                  <a:endParaRPr lang="en-IN" dirty="0">
                    <a:solidFill>
                      <a:schemeClr val="bg1"/>
                    </a:solidFill>
                    <a:latin typeface="Calibri (Headings)"/>
                  </a:endParaRPr>
                </a:p>
              </p:txBody>
            </p:sp>
          </p:grpSp>
          <p:sp>
            <p:nvSpPr>
              <p:cNvPr id="51" name="TextBox 73">
                <a:extLst>
                  <a:ext uri="{FF2B5EF4-FFF2-40B4-BE49-F238E27FC236}">
                    <a16:creationId xmlns:a16="http://schemas.microsoft.com/office/drawing/2014/main" id="{9B80C9AD-AEF7-465D-B033-CD6964D1542E}"/>
                  </a:ext>
                </a:extLst>
              </p:cNvPr>
              <p:cNvSpPr txBox="1"/>
              <p:nvPr/>
            </p:nvSpPr>
            <p:spPr>
              <a:xfrm>
                <a:off x="6350165" y="975982"/>
                <a:ext cx="4601668"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latin typeface="Helvetica Neue"/>
                  </a:rPr>
                  <a:t>Sum of no suicide by Type code</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8" name="Group 7">
              <a:extLst>
                <a:ext uri="{FF2B5EF4-FFF2-40B4-BE49-F238E27FC236}">
                  <a16:creationId xmlns:a16="http://schemas.microsoft.com/office/drawing/2014/main" id="{87D152D5-74FD-494C-A4D1-BE41D6803066}"/>
                </a:ext>
              </a:extLst>
            </p:cNvPr>
            <p:cNvGrpSpPr/>
            <p:nvPr/>
          </p:nvGrpSpPr>
          <p:grpSpPr>
            <a:xfrm>
              <a:off x="5602981" y="1550944"/>
              <a:ext cx="5679801" cy="812530"/>
              <a:chOff x="5602981" y="1550944"/>
              <a:chExt cx="5679801" cy="812530"/>
            </a:xfrm>
          </p:grpSpPr>
          <p:grpSp>
            <p:nvGrpSpPr>
              <p:cNvPr id="45" name="Group 44">
                <a:extLst>
                  <a:ext uri="{FF2B5EF4-FFF2-40B4-BE49-F238E27FC236}">
                    <a16:creationId xmlns:a16="http://schemas.microsoft.com/office/drawing/2014/main" id="{F6CB64C9-DF90-49DB-AFA1-89504DBBF1E9}"/>
                  </a:ext>
                </a:extLst>
              </p:cNvPr>
              <p:cNvGrpSpPr/>
              <p:nvPr/>
            </p:nvGrpSpPr>
            <p:grpSpPr>
              <a:xfrm>
                <a:off x="5602981" y="1656638"/>
                <a:ext cx="542605" cy="542604"/>
                <a:chOff x="5602981" y="1656638"/>
                <a:chExt cx="542605" cy="542604"/>
              </a:xfrm>
            </p:grpSpPr>
            <p:sp>
              <p:nvSpPr>
                <p:cNvPr id="47" name="Oval 46">
                  <a:extLst>
                    <a:ext uri="{FF2B5EF4-FFF2-40B4-BE49-F238E27FC236}">
                      <a16:creationId xmlns:a16="http://schemas.microsoft.com/office/drawing/2014/main" id="{A2F5D84E-2E6A-4D30-9EE9-6E8DCC666CB9}"/>
                    </a:ext>
                  </a:extLst>
                </p:cNvPr>
                <p:cNvSpPr/>
                <p:nvPr/>
              </p:nvSpPr>
              <p:spPr>
                <a:xfrm>
                  <a:off x="5602981" y="1656638"/>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8" name="Oval 47">
                  <a:extLst>
                    <a:ext uri="{FF2B5EF4-FFF2-40B4-BE49-F238E27FC236}">
                      <a16:creationId xmlns:a16="http://schemas.microsoft.com/office/drawing/2014/main" id="{C503A473-6892-4693-9C0D-B1B97608126C}"/>
                    </a:ext>
                  </a:extLst>
                </p:cNvPr>
                <p:cNvSpPr/>
                <p:nvPr/>
              </p:nvSpPr>
              <p:spPr>
                <a:xfrm>
                  <a:off x="5678679" y="1732336"/>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9" name="TextBox 58">
                  <a:extLst>
                    <a:ext uri="{FF2B5EF4-FFF2-40B4-BE49-F238E27FC236}">
                      <a16:creationId xmlns:a16="http://schemas.microsoft.com/office/drawing/2014/main" id="{1D856DCF-833F-46F9-ACFF-A7675A1926C2}"/>
                    </a:ext>
                  </a:extLst>
                </p:cNvPr>
                <p:cNvSpPr txBox="1"/>
                <p:nvPr/>
              </p:nvSpPr>
              <p:spPr>
                <a:xfrm>
                  <a:off x="5679067" y="1758663"/>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12</a:t>
                  </a:r>
                  <a:endParaRPr lang="en-IN" dirty="0">
                    <a:solidFill>
                      <a:schemeClr val="bg1"/>
                    </a:solidFill>
                    <a:latin typeface="Calibri (Headings)"/>
                  </a:endParaRPr>
                </a:p>
              </p:txBody>
            </p:sp>
          </p:grpSp>
          <p:sp>
            <p:nvSpPr>
              <p:cNvPr id="46" name="TextBox 74">
                <a:extLst>
                  <a:ext uri="{FF2B5EF4-FFF2-40B4-BE49-F238E27FC236}">
                    <a16:creationId xmlns:a16="http://schemas.microsoft.com/office/drawing/2014/main" id="{2C014462-98F4-42C2-809B-59332D8EA851}"/>
                  </a:ext>
                </a:extLst>
              </p:cNvPr>
              <p:cNvSpPr txBox="1"/>
              <p:nvPr/>
            </p:nvSpPr>
            <p:spPr>
              <a:xfrm>
                <a:off x="6417967" y="1550944"/>
                <a:ext cx="4864815" cy="812530"/>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latin typeface="Helvetica Neue"/>
                  </a:rPr>
                  <a:t>Sum of no suicide by Type cod and Gender</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9" name="Group 8">
              <a:extLst>
                <a:ext uri="{FF2B5EF4-FFF2-40B4-BE49-F238E27FC236}">
                  <a16:creationId xmlns:a16="http://schemas.microsoft.com/office/drawing/2014/main" id="{2F6399A7-0D10-4F92-9016-5A8E588D86CF}"/>
                </a:ext>
              </a:extLst>
            </p:cNvPr>
            <p:cNvGrpSpPr/>
            <p:nvPr/>
          </p:nvGrpSpPr>
          <p:grpSpPr>
            <a:xfrm>
              <a:off x="5602981" y="2407169"/>
              <a:ext cx="5416000" cy="542604"/>
              <a:chOff x="5602981" y="2407169"/>
              <a:chExt cx="5416000" cy="542604"/>
            </a:xfrm>
          </p:grpSpPr>
          <p:grpSp>
            <p:nvGrpSpPr>
              <p:cNvPr id="40" name="Group 39">
                <a:extLst>
                  <a:ext uri="{FF2B5EF4-FFF2-40B4-BE49-F238E27FC236}">
                    <a16:creationId xmlns:a16="http://schemas.microsoft.com/office/drawing/2014/main" id="{BA402B08-FA29-44AC-A62B-2003185D1AB0}"/>
                  </a:ext>
                </a:extLst>
              </p:cNvPr>
              <p:cNvGrpSpPr/>
              <p:nvPr/>
            </p:nvGrpSpPr>
            <p:grpSpPr>
              <a:xfrm>
                <a:off x="5602981" y="2407169"/>
                <a:ext cx="542605" cy="542604"/>
                <a:chOff x="5602981" y="2407169"/>
                <a:chExt cx="542605" cy="542604"/>
              </a:xfrm>
            </p:grpSpPr>
            <p:sp>
              <p:nvSpPr>
                <p:cNvPr id="42" name="Oval 41">
                  <a:extLst>
                    <a:ext uri="{FF2B5EF4-FFF2-40B4-BE49-F238E27FC236}">
                      <a16:creationId xmlns:a16="http://schemas.microsoft.com/office/drawing/2014/main" id="{BFA3A42A-2DE2-4A6A-8A1C-0E253CDFE371}"/>
                    </a:ext>
                  </a:extLst>
                </p:cNvPr>
                <p:cNvSpPr/>
                <p:nvPr/>
              </p:nvSpPr>
              <p:spPr>
                <a:xfrm>
                  <a:off x="5602981" y="2407169"/>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3" name="Oval 42">
                  <a:extLst>
                    <a:ext uri="{FF2B5EF4-FFF2-40B4-BE49-F238E27FC236}">
                      <a16:creationId xmlns:a16="http://schemas.microsoft.com/office/drawing/2014/main" id="{091664B4-CBAB-4C6B-A1A2-5CA4D62CF50F}"/>
                    </a:ext>
                  </a:extLst>
                </p:cNvPr>
                <p:cNvSpPr/>
                <p:nvPr/>
              </p:nvSpPr>
              <p:spPr>
                <a:xfrm>
                  <a:off x="5678679" y="2482867"/>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4" name="TextBox 59">
                  <a:extLst>
                    <a:ext uri="{FF2B5EF4-FFF2-40B4-BE49-F238E27FC236}">
                      <a16:creationId xmlns:a16="http://schemas.microsoft.com/office/drawing/2014/main" id="{54E05A25-4C3F-45B6-9E45-E15702E292E0}"/>
                    </a:ext>
                  </a:extLst>
                </p:cNvPr>
                <p:cNvSpPr txBox="1"/>
                <p:nvPr/>
              </p:nvSpPr>
              <p:spPr>
                <a:xfrm>
                  <a:off x="5679067" y="2509194"/>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13</a:t>
                  </a:r>
                  <a:endParaRPr lang="en-IN" dirty="0">
                    <a:solidFill>
                      <a:schemeClr val="bg1"/>
                    </a:solidFill>
                    <a:latin typeface="Calibri (Headings)"/>
                  </a:endParaRPr>
                </a:p>
              </p:txBody>
            </p:sp>
          </p:grpSp>
          <p:sp>
            <p:nvSpPr>
              <p:cNvPr id="41" name="TextBox 78">
                <a:extLst>
                  <a:ext uri="{FF2B5EF4-FFF2-40B4-BE49-F238E27FC236}">
                    <a16:creationId xmlns:a16="http://schemas.microsoft.com/office/drawing/2014/main" id="{0A6F7661-C4EA-477E-BEA0-CFDBEDB5DF52}"/>
                  </a:ext>
                </a:extLst>
              </p:cNvPr>
              <p:cNvSpPr txBox="1"/>
              <p:nvPr/>
            </p:nvSpPr>
            <p:spPr>
              <a:xfrm>
                <a:off x="6315721" y="2456873"/>
                <a:ext cx="4703260"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latin typeface="Helvetica Neue"/>
                  </a:rPr>
                  <a:t>Sum of no suicide by Age Group</a:t>
                </a:r>
                <a:r>
                  <a:rPr lang="en-US" sz="2400" b="1" dirty="0">
                    <a:solidFill>
                      <a:schemeClr val="bg1"/>
                    </a:solidFill>
                  </a:rPr>
                  <a:t> </a:t>
                </a:r>
              </a:p>
              <a:p>
                <a:pPr defTabSz="1219170">
                  <a:spcBef>
                    <a:spcPct val="20000"/>
                  </a:spcBef>
                  <a:defRPr/>
                </a:pPr>
                <a:endParaRPr lang="en-US" sz="400" b="1" dirty="0">
                  <a:solidFill>
                    <a:schemeClr val="bg1"/>
                  </a:solidFill>
                  <a:latin typeface="Calibri (Headings)"/>
                </a:endParaRPr>
              </a:p>
            </p:txBody>
          </p:sp>
        </p:grpSp>
        <p:grpSp>
          <p:nvGrpSpPr>
            <p:cNvPr id="10" name="Group 9">
              <a:extLst>
                <a:ext uri="{FF2B5EF4-FFF2-40B4-BE49-F238E27FC236}">
                  <a16:creationId xmlns:a16="http://schemas.microsoft.com/office/drawing/2014/main" id="{E6D19C9E-4EBE-42C0-BC20-A35ED9A5FECF}"/>
                </a:ext>
              </a:extLst>
            </p:cNvPr>
            <p:cNvGrpSpPr/>
            <p:nvPr/>
          </p:nvGrpSpPr>
          <p:grpSpPr>
            <a:xfrm>
              <a:off x="5602981" y="3059670"/>
              <a:ext cx="5416000" cy="738664"/>
              <a:chOff x="5602981" y="3059670"/>
              <a:chExt cx="5416000" cy="738664"/>
            </a:xfrm>
          </p:grpSpPr>
          <p:grpSp>
            <p:nvGrpSpPr>
              <p:cNvPr id="35" name="Group 34">
                <a:extLst>
                  <a:ext uri="{FF2B5EF4-FFF2-40B4-BE49-F238E27FC236}">
                    <a16:creationId xmlns:a16="http://schemas.microsoft.com/office/drawing/2014/main" id="{68ECD264-F655-47FC-933E-721533A4D5D6}"/>
                  </a:ext>
                </a:extLst>
              </p:cNvPr>
              <p:cNvGrpSpPr/>
              <p:nvPr/>
            </p:nvGrpSpPr>
            <p:grpSpPr>
              <a:xfrm>
                <a:off x="5602981" y="3157700"/>
                <a:ext cx="542605" cy="542604"/>
                <a:chOff x="5602981" y="3157700"/>
                <a:chExt cx="542605" cy="542604"/>
              </a:xfrm>
            </p:grpSpPr>
            <p:sp>
              <p:nvSpPr>
                <p:cNvPr id="37" name="Oval 36">
                  <a:extLst>
                    <a:ext uri="{FF2B5EF4-FFF2-40B4-BE49-F238E27FC236}">
                      <a16:creationId xmlns:a16="http://schemas.microsoft.com/office/drawing/2014/main" id="{3D1AB41E-F117-4CAF-BC91-777AD0F3AFEB}"/>
                    </a:ext>
                  </a:extLst>
                </p:cNvPr>
                <p:cNvSpPr/>
                <p:nvPr/>
              </p:nvSpPr>
              <p:spPr>
                <a:xfrm>
                  <a:off x="5602981" y="3157700"/>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Headings)"/>
                  </a:endParaRPr>
                </a:p>
              </p:txBody>
            </p:sp>
            <p:sp>
              <p:nvSpPr>
                <p:cNvPr id="38" name="Oval 37">
                  <a:extLst>
                    <a:ext uri="{FF2B5EF4-FFF2-40B4-BE49-F238E27FC236}">
                      <a16:creationId xmlns:a16="http://schemas.microsoft.com/office/drawing/2014/main" id="{EA57789C-E73A-4AF5-B9B3-CD49AF4F83BC}"/>
                    </a:ext>
                  </a:extLst>
                </p:cNvPr>
                <p:cNvSpPr/>
                <p:nvPr/>
              </p:nvSpPr>
              <p:spPr>
                <a:xfrm>
                  <a:off x="5678679" y="3233398"/>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9" name="TextBox 60">
                  <a:extLst>
                    <a:ext uri="{FF2B5EF4-FFF2-40B4-BE49-F238E27FC236}">
                      <a16:creationId xmlns:a16="http://schemas.microsoft.com/office/drawing/2014/main" id="{1FF90337-694F-4C96-A84C-206FCD86E4F8}"/>
                    </a:ext>
                  </a:extLst>
                </p:cNvPr>
                <p:cNvSpPr txBox="1"/>
                <p:nvPr/>
              </p:nvSpPr>
              <p:spPr>
                <a:xfrm>
                  <a:off x="5679069" y="3259725"/>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14</a:t>
                  </a:r>
                  <a:endParaRPr lang="en-IN" dirty="0">
                    <a:solidFill>
                      <a:schemeClr val="bg1"/>
                    </a:solidFill>
                    <a:latin typeface="Calibri (Headings)"/>
                  </a:endParaRPr>
                </a:p>
              </p:txBody>
            </p:sp>
          </p:grpSp>
          <p:sp>
            <p:nvSpPr>
              <p:cNvPr id="36" name="TextBox 79">
                <a:extLst>
                  <a:ext uri="{FF2B5EF4-FFF2-40B4-BE49-F238E27FC236}">
                    <a16:creationId xmlns:a16="http://schemas.microsoft.com/office/drawing/2014/main" id="{3927B622-8E38-49C5-AFEB-873B2AAFD3F6}"/>
                  </a:ext>
                </a:extLst>
              </p:cNvPr>
              <p:cNvSpPr txBox="1"/>
              <p:nvPr/>
            </p:nvSpPr>
            <p:spPr>
              <a:xfrm>
                <a:off x="6315721" y="3059670"/>
                <a:ext cx="4703260"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latin typeface="Helvetica Neue"/>
                  </a:rPr>
                  <a:t>Sum of no suicide by Age Group</a:t>
                </a:r>
                <a:r>
                  <a:rPr lang="en-US" sz="2400" b="1" dirty="0">
                    <a:solidFill>
                      <a:schemeClr val="bg1"/>
                    </a:solidFill>
                  </a:rPr>
                  <a:t> and Gender</a:t>
                </a:r>
              </a:p>
            </p:txBody>
          </p:sp>
        </p:grpSp>
      </p:grpSp>
      <p:sp>
        <p:nvSpPr>
          <p:cNvPr id="62" name="Rectangle 61">
            <a:extLst>
              <a:ext uri="{FF2B5EF4-FFF2-40B4-BE49-F238E27FC236}">
                <a16:creationId xmlns:a16="http://schemas.microsoft.com/office/drawing/2014/main" id="{6EC0C089-5620-A2BC-EBDB-34F5F0EDF69C}"/>
              </a:ext>
            </a:extLst>
          </p:cNvPr>
          <p:cNvSpPr/>
          <p:nvPr/>
        </p:nvSpPr>
        <p:spPr>
          <a:xfrm rot="10800000" flipV="1">
            <a:off x="813484" y="2503039"/>
            <a:ext cx="4451610" cy="110139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IN" sz="4000" dirty="0">
                <a:solidFill>
                  <a:schemeClr val="tx1">
                    <a:lumMod val="95000"/>
                    <a:lumOff val="5000"/>
                  </a:schemeClr>
                </a:solidFill>
                <a:latin typeface="Script MT Bold" panose="03040602040607080904" pitchFamily="66" charset="0"/>
              </a:rPr>
              <a:t>Table Of Contents</a:t>
            </a:r>
          </a:p>
        </p:txBody>
      </p:sp>
    </p:spTree>
    <p:extLst>
      <p:ext uri="{BB962C8B-B14F-4D97-AF65-F5344CB8AC3E}">
        <p14:creationId xmlns:p14="http://schemas.microsoft.com/office/powerpoint/2010/main" val="228163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18000">
                <a:schemeClr val="accent2">
                  <a:lumMod val="40000"/>
                  <a:lumOff val="60000"/>
                </a:schemeClr>
              </a:gs>
              <a:gs pos="36000">
                <a:schemeClr val="accent2">
                  <a:lumMod val="95000"/>
                  <a:lumOff val="5000"/>
                </a:schemeClr>
              </a:gs>
              <a:gs pos="100000">
                <a:schemeClr val="accent4">
                  <a:lumMod val="60000"/>
                  <a:lumOff val="40000"/>
                </a:schemeClr>
              </a:gs>
            </a:gsLst>
            <a:lin ang="2700000" scaled="1"/>
            <a:tileRect/>
          </a:gradFill>
          <a:ln>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effectLst>
            <a:innerShdw blurRad="63500" dist="50800" dir="5400000">
              <a:prstClr val="black">
                <a:alpha val="50000"/>
              </a:prstClr>
            </a:inn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49334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800" b="0" i="0" dirty="0">
                <a:solidFill>
                  <a:schemeClr val="bg1"/>
                </a:solidFill>
                <a:effectLst/>
                <a:latin typeface="Söhne"/>
              </a:rPr>
              <a:t>Family problems have the highest suicide rate, while not having children is associated with the lowest suicide rates.</a:t>
            </a:r>
            <a:endParaRPr lang="en-IN" sz="4800" dirty="0">
              <a:solidFill>
                <a:schemeClr val="bg1"/>
              </a:solidFill>
            </a:endParaRPr>
          </a:p>
        </p:txBody>
      </p:sp>
    </p:spTree>
    <p:extLst>
      <p:ext uri="{BB962C8B-B14F-4D97-AF65-F5344CB8AC3E}">
        <p14:creationId xmlns:p14="http://schemas.microsoft.com/office/powerpoint/2010/main" val="104292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barn(inVertical)">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arn(inVertical)">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BC899F-6384-FA4F-98D6-591E5338CB3B}"/>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56719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2DD1EC-7F35-BAEE-8DD5-D30F4C0C2BD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1979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2">
                  <a:lumMod val="40000"/>
                  <a:lumOff val="6000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5400000">
              <a:prstClr val="black">
                <a:alpha val="50000"/>
              </a:prstClr>
            </a:innerShdw>
          </a:effectLst>
        </p:spPr>
        <p:txBody>
          <a:bodyPr/>
          <a:lstStyle/>
          <a:p>
            <a:r>
              <a:rPr lang="en-US" sz="4400" dirty="0">
                <a:solidFill>
                  <a:srgbClr val="FF0000"/>
                </a:solidFill>
                <a:latin typeface="Bahnschrift SemiBold Condensed" panose="020B0502040204020203" pitchFamily="34" charset="0"/>
              </a:rPr>
              <a:t>So, we can conclude from above graph -:</a:t>
            </a:r>
            <a:endParaRPr lang="en-IN" dirty="0">
              <a:solidFill>
                <a:srgbClr val="FF00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49334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400" b="0" i="0" dirty="0">
                <a:solidFill>
                  <a:schemeClr val="bg1"/>
                </a:solidFill>
                <a:effectLst/>
                <a:latin typeface="Söhne"/>
              </a:rPr>
              <a:t>Education status and Social status have the highest suicide rates, while being adopted, the cause of suicide, and one's professional profile have the lowest suicide rates. Additionally, males have a higher suicide rate compared to females</a:t>
            </a:r>
            <a:endParaRPr lang="en-IN" sz="4400" dirty="0">
              <a:solidFill>
                <a:schemeClr val="bg1"/>
              </a:solidFill>
            </a:endParaRPr>
          </a:p>
        </p:txBody>
      </p:sp>
    </p:spTree>
    <p:extLst>
      <p:ext uri="{BB962C8B-B14F-4D97-AF65-F5344CB8AC3E}">
        <p14:creationId xmlns:p14="http://schemas.microsoft.com/office/powerpoint/2010/main" val="7018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animEffect transition="in" filter="barn(inVertical)">
                                      <p:cBhvr>
                                        <p:cTn id="13" dur="500"/>
                                        <p:tgtEl>
                                          <p:spTgt spid="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barn(inVertical)">
                                      <p:cBhvr>
                                        <p:cTn id="1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B2467C-6E6B-D346-F86D-3E33E80EBA9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415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470F8F-56BE-F633-2044-3D0C9367AA8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85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rgbClr val="0070C0"/>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a:innerShdw blurRad="63500" dist="50800" dir="8100000">
              <a:prstClr val="black">
                <a:alpha val="50000"/>
              </a:prstClr>
            </a:innerShdw>
          </a:effectLst>
        </p:spPr>
        <p:txBody>
          <a:bodyPr/>
          <a:lstStyle/>
          <a:p>
            <a:r>
              <a:rPr lang="en-US" sz="4400" dirty="0">
                <a:solidFill>
                  <a:srgbClr val="7030A0"/>
                </a:solidFill>
                <a:latin typeface="Bahnschrift SemiBold Condensed" panose="020B0502040204020203" pitchFamily="34" charset="0"/>
              </a:rPr>
              <a:t>So, we can conclude from above graph -:</a:t>
            </a:r>
            <a:endParaRPr lang="en-IN" dirty="0">
              <a:solidFill>
                <a:srgbClr val="7030A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49334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marL="0" indent="0">
              <a:buNone/>
            </a:pPr>
            <a:r>
              <a:rPr lang="en-US" sz="4400" b="0" i="0" dirty="0">
                <a:solidFill>
                  <a:schemeClr val="bg1"/>
                </a:solidFill>
                <a:effectLst/>
                <a:latin typeface="Söhne"/>
              </a:rPr>
              <a:t>The age groups 15-29 and 30-44 have the highest suicide rates, while the age groups 0-14 and 60+ have the lowest suicide rates. Additionally, males have a higher suicide rate compared to females.</a:t>
            </a:r>
            <a:endParaRPr lang="en-IN" sz="4400" dirty="0">
              <a:solidFill>
                <a:schemeClr val="bg1"/>
              </a:solidFill>
            </a:endParaRPr>
          </a:p>
        </p:txBody>
      </p:sp>
    </p:spTree>
    <p:extLst>
      <p:ext uri="{BB962C8B-B14F-4D97-AF65-F5344CB8AC3E}">
        <p14:creationId xmlns:p14="http://schemas.microsoft.com/office/powerpoint/2010/main" val="277605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E9271-D86D-4621-104B-A813BA0A6A36}"/>
              </a:ext>
            </a:extLst>
          </p:cNvPr>
          <p:cNvSpPr>
            <a:spLocks noGrp="1"/>
          </p:cNvSpPr>
          <p:nvPr>
            <p:ph type="title"/>
          </p:nvPr>
        </p:nvSpPr>
        <p:spPr>
          <a:xfrm>
            <a:off x="838200" y="265471"/>
            <a:ext cx="10515600" cy="1032387"/>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a:outerShdw blurRad="50800" dist="38100" dir="13500000" algn="br" rotWithShape="0">
              <a:prstClr val="black">
                <a:alpha val="40000"/>
              </a:prstClr>
            </a:outerShdw>
          </a:effectLst>
        </p:spPr>
        <p:txBody>
          <a:bodyPr>
            <a:normAutofit/>
          </a:bodyPr>
          <a:lstStyle/>
          <a:p>
            <a:r>
              <a:rPr lang="en-IN" sz="4800" b="1" i="0" dirty="0">
                <a:solidFill>
                  <a:srgbClr val="FF0000"/>
                </a:solidFill>
                <a:effectLst/>
                <a:latin typeface="Inter"/>
              </a:rPr>
              <a:t>Conclusion of this data set :</a:t>
            </a:r>
            <a:endParaRPr lang="en-IN" sz="4800" b="1" dirty="0">
              <a:solidFill>
                <a:srgbClr val="FF0000"/>
              </a:solidFill>
            </a:endParaRPr>
          </a:p>
        </p:txBody>
      </p:sp>
      <p:sp>
        <p:nvSpPr>
          <p:cNvPr id="5" name="Content Placeholder 4">
            <a:extLst>
              <a:ext uri="{FF2B5EF4-FFF2-40B4-BE49-F238E27FC236}">
                <a16:creationId xmlns:a16="http://schemas.microsoft.com/office/drawing/2014/main" id="{655D9776-929F-5C19-C294-1FF81271F308}"/>
              </a:ext>
            </a:extLst>
          </p:cNvPr>
          <p:cNvSpPr>
            <a:spLocks noGrp="1"/>
          </p:cNvSpPr>
          <p:nvPr>
            <p:ph idx="1"/>
          </p:nvPr>
        </p:nvSpPr>
        <p:spPr>
          <a:xfrm>
            <a:off x="838200" y="1455176"/>
            <a:ext cx="10515601" cy="4493340"/>
          </a:xfrm>
          <a:gradFill>
            <a:gsLst>
              <a:gs pos="17000">
                <a:schemeClr val="accent1">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l">
              <a:buFont typeface="Arial" panose="020B0604020202020204" pitchFamily="34" charset="0"/>
              <a:buChar char="•"/>
            </a:pPr>
            <a:r>
              <a:rPr lang="en-US" b="1" i="0" dirty="0">
                <a:solidFill>
                  <a:schemeClr val="bg1"/>
                </a:solidFill>
                <a:effectLst/>
                <a:latin typeface="Inter"/>
              </a:rPr>
              <a:t>Males tend to commit more suicides compared to Females in India</a:t>
            </a:r>
          </a:p>
          <a:p>
            <a:pPr algn="l">
              <a:buFont typeface="Arial" panose="020B0604020202020204" pitchFamily="34" charset="0"/>
              <a:buChar char="•"/>
            </a:pPr>
            <a:r>
              <a:rPr lang="en-US" b="1" i="0" dirty="0">
                <a:solidFill>
                  <a:schemeClr val="bg1"/>
                </a:solidFill>
                <a:effectLst/>
                <a:latin typeface="Inter"/>
              </a:rPr>
              <a:t>Highest no. of suicide cases occur in Maharashtra, West Bengal, and Tamil Nadu.</a:t>
            </a:r>
          </a:p>
          <a:p>
            <a:pPr algn="l">
              <a:buFont typeface="Arial" panose="020B0604020202020204" pitchFamily="34" charset="0"/>
              <a:buChar char="•"/>
            </a:pPr>
            <a:r>
              <a:rPr lang="en-US" b="1" i="0" dirty="0">
                <a:solidFill>
                  <a:schemeClr val="bg1"/>
                </a:solidFill>
                <a:effectLst/>
                <a:latin typeface="Inter"/>
              </a:rPr>
              <a:t>Male might commit more suicide compared to females in the future if this trend continues.</a:t>
            </a:r>
          </a:p>
          <a:p>
            <a:pPr algn="l">
              <a:buFont typeface="Arial" panose="020B0604020202020204" pitchFamily="34" charset="0"/>
              <a:buChar char="•"/>
            </a:pPr>
            <a:r>
              <a:rPr lang="en-US" b="1" i="0" dirty="0">
                <a:solidFill>
                  <a:schemeClr val="bg1"/>
                </a:solidFill>
                <a:effectLst/>
                <a:latin typeface="Inter"/>
              </a:rPr>
              <a:t>People who commit suicide are mostly:</a:t>
            </a:r>
          </a:p>
          <a:p>
            <a:pPr marL="742950" lvl="1" indent="-285750" algn="l">
              <a:buFont typeface="Arial" panose="020B0604020202020204" pitchFamily="34" charset="0"/>
              <a:buChar char="•"/>
            </a:pPr>
            <a:r>
              <a:rPr lang="en-US" b="1" i="0" dirty="0">
                <a:solidFill>
                  <a:schemeClr val="bg1"/>
                </a:solidFill>
                <a:effectLst/>
                <a:latin typeface="Inter"/>
              </a:rPr>
              <a:t>Married</a:t>
            </a:r>
          </a:p>
          <a:p>
            <a:pPr marL="742950" lvl="1" indent="-285750" algn="l">
              <a:buFont typeface="Arial" panose="020B0604020202020204" pitchFamily="34" charset="0"/>
              <a:buChar char="•"/>
            </a:pPr>
            <a:r>
              <a:rPr lang="en-US" b="1" i="0" dirty="0">
                <a:solidFill>
                  <a:schemeClr val="bg1"/>
                </a:solidFill>
                <a:effectLst/>
                <a:latin typeface="Inter"/>
              </a:rPr>
              <a:t>Farmers and housewives</a:t>
            </a:r>
          </a:p>
          <a:p>
            <a:pPr marL="742950" lvl="1" indent="-285750" algn="l">
              <a:buFont typeface="Arial" panose="020B0604020202020204" pitchFamily="34" charset="0"/>
              <a:buChar char="•"/>
            </a:pPr>
            <a:r>
              <a:rPr lang="en-US" b="1" i="0" dirty="0">
                <a:solidFill>
                  <a:schemeClr val="bg1"/>
                </a:solidFill>
                <a:effectLst/>
                <a:latin typeface="Inter"/>
              </a:rPr>
              <a:t>Youngsters (15-29 age) and middle age (30-44)</a:t>
            </a:r>
          </a:p>
          <a:p>
            <a:pPr marL="0" indent="0">
              <a:buNone/>
            </a:pPr>
            <a:endParaRPr lang="en-IN" sz="4400" dirty="0">
              <a:solidFill>
                <a:schemeClr val="bg1"/>
              </a:solidFill>
            </a:endParaRPr>
          </a:p>
        </p:txBody>
      </p:sp>
    </p:spTree>
    <p:extLst>
      <p:ext uri="{BB962C8B-B14F-4D97-AF65-F5344CB8AC3E}">
        <p14:creationId xmlns:p14="http://schemas.microsoft.com/office/powerpoint/2010/main" val="115769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635D7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19D1-9062-CB33-22E9-E277364DED8D}"/>
              </a:ext>
            </a:extLst>
          </p:cNvPr>
          <p:cNvSpPr>
            <a:spLocks noGrp="1"/>
          </p:cNvSpPr>
          <p:nvPr>
            <p:ph type="title"/>
          </p:nvPr>
        </p:nvSpPr>
        <p:spPr>
          <a:xfrm>
            <a:off x="2082800" y="1137920"/>
            <a:ext cx="7620000" cy="4328160"/>
          </a:xfrm>
        </p:spPr>
        <p:txBody>
          <a:bodyPr/>
          <a:lstStyle/>
          <a:p>
            <a:r>
              <a:rPr lang="en-IN" sz="9600" dirty="0">
                <a:solidFill>
                  <a:srgbClr val="FF0000"/>
                </a:solidFill>
                <a:latin typeface="Algerian" panose="04020705040A02060702" pitchFamily="82" charset="0"/>
              </a:rPr>
              <a:t>Thank You</a:t>
            </a:r>
            <a:br>
              <a:rPr lang="en-IN" dirty="0"/>
            </a:br>
            <a:endParaRPr lang="en-IN" dirty="0"/>
          </a:p>
        </p:txBody>
      </p:sp>
    </p:spTree>
    <p:extLst>
      <p:ext uri="{BB962C8B-B14F-4D97-AF65-F5344CB8AC3E}">
        <p14:creationId xmlns:p14="http://schemas.microsoft.com/office/powerpoint/2010/main" val="3850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912C-E19A-AED7-02D9-B14507003ADF}"/>
              </a:ext>
            </a:extLst>
          </p:cNvPr>
          <p:cNvSpPr>
            <a:spLocks noGrp="1"/>
          </p:cNvSpPr>
          <p:nvPr>
            <p:ph type="title"/>
          </p:nvPr>
        </p:nvSpPr>
        <p:spPr>
          <a:xfrm>
            <a:off x="3628102" y="266802"/>
            <a:ext cx="4424517" cy="1325563"/>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normAutofit/>
          </a:bodyPr>
          <a:lstStyle/>
          <a:p>
            <a:r>
              <a:rPr lang="en-IN" sz="7200" b="1" dirty="0">
                <a:solidFill>
                  <a:schemeClr val="bg1"/>
                </a:solidFill>
              </a:rPr>
              <a:t>Section B</a:t>
            </a:r>
          </a:p>
        </p:txBody>
      </p:sp>
      <p:sp>
        <p:nvSpPr>
          <p:cNvPr id="3" name="Content Placeholder 2">
            <a:extLst>
              <a:ext uri="{FF2B5EF4-FFF2-40B4-BE49-F238E27FC236}">
                <a16:creationId xmlns:a16="http://schemas.microsoft.com/office/drawing/2014/main" id="{374D8CFA-F6D8-DE76-7C5C-82B8521270A2}"/>
              </a:ext>
            </a:extLst>
          </p:cNvPr>
          <p:cNvSpPr>
            <a:spLocks noGrp="1"/>
          </p:cNvSpPr>
          <p:nvPr>
            <p:ph idx="1"/>
          </p:nvPr>
        </p:nvSpPr>
        <p: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txBody>
          <a:bodyPr>
            <a:normAutofit/>
          </a:bodyPr>
          <a:lstStyle/>
          <a:p>
            <a:pPr marL="0" indent="0">
              <a:buNone/>
            </a:pPr>
            <a:r>
              <a:rPr lang="en-IN" sz="7200" b="1" dirty="0">
                <a:solidFill>
                  <a:schemeClr val="accent4"/>
                </a:solidFill>
              </a:rPr>
              <a:t>World suicide data Analysis and Visualization using Python Tool</a:t>
            </a:r>
          </a:p>
        </p:txBody>
      </p:sp>
    </p:spTree>
    <p:extLst>
      <p:ext uri="{BB962C8B-B14F-4D97-AF65-F5344CB8AC3E}">
        <p14:creationId xmlns:p14="http://schemas.microsoft.com/office/powerpoint/2010/main" val="209551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additive="base">
                                        <p:cTn id="1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912C-E19A-AED7-02D9-B14507003ADF}"/>
              </a:ext>
            </a:extLst>
          </p:cNvPr>
          <p:cNvSpPr>
            <a:spLocks noGrp="1"/>
          </p:cNvSpPr>
          <p:nvPr>
            <p:ph type="title"/>
          </p:nvPr>
        </p:nvSpPr>
        <p:spPr>
          <a:xfrm>
            <a:off x="3628102" y="266802"/>
            <a:ext cx="4424517" cy="1325563"/>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normAutofit/>
          </a:bodyPr>
          <a:lstStyle/>
          <a:p>
            <a:r>
              <a:rPr lang="en-IN" sz="7200" b="1" dirty="0">
                <a:solidFill>
                  <a:schemeClr val="bg1"/>
                </a:solidFill>
              </a:rPr>
              <a:t>Section B</a:t>
            </a:r>
          </a:p>
        </p:txBody>
      </p:sp>
      <p:sp>
        <p:nvSpPr>
          <p:cNvPr id="3" name="Content Placeholder 2">
            <a:extLst>
              <a:ext uri="{FF2B5EF4-FFF2-40B4-BE49-F238E27FC236}">
                <a16:creationId xmlns:a16="http://schemas.microsoft.com/office/drawing/2014/main" id="{374D8CFA-F6D8-DE76-7C5C-82B8521270A2}"/>
              </a:ext>
            </a:extLst>
          </p:cNvPr>
          <p:cNvSpPr>
            <a:spLocks noGrp="1"/>
          </p:cNvSpPr>
          <p:nvPr>
            <p:ph idx="1"/>
          </p:nvPr>
        </p:nvSpPr>
        <p: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txBody>
          <a:bodyPr>
            <a:normAutofit/>
          </a:bodyPr>
          <a:lstStyle/>
          <a:p>
            <a:pPr marL="0" indent="0">
              <a:buNone/>
            </a:pPr>
            <a:r>
              <a:rPr lang="en-IN" sz="7200" b="1" dirty="0">
                <a:solidFill>
                  <a:schemeClr val="accent4"/>
                </a:solidFill>
              </a:rPr>
              <a:t>World suicide data Analysis and Visualization using Python Tool</a:t>
            </a:r>
          </a:p>
        </p:txBody>
      </p:sp>
    </p:spTree>
    <p:extLst>
      <p:ext uri="{BB962C8B-B14F-4D97-AF65-F5344CB8AC3E}">
        <p14:creationId xmlns:p14="http://schemas.microsoft.com/office/powerpoint/2010/main" val="176749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additive="base">
                                        <p:cTn id="1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3430F-4F54-3A93-5AA0-5EC22602BC1F}"/>
              </a:ext>
            </a:extLst>
          </p:cNvPr>
          <p:cNvSpPr>
            <a:spLocks noGrp="1"/>
          </p:cNvSpPr>
          <p:nvPr>
            <p:ph type="title"/>
          </p:nvPr>
        </p:nvSpPr>
        <p:spPr>
          <a:xfrm>
            <a:off x="1097279" y="162561"/>
            <a:ext cx="10659291" cy="1056639"/>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a:innerShdw blurRad="63500" dist="50800" dir="16200000">
              <a:prstClr val="black">
                <a:alpha val="50000"/>
              </a:prstClr>
            </a:innerShdw>
          </a:effectLst>
        </p:spPr>
        <p:txBody>
          <a:bodyPr>
            <a:normAutofit fontScale="90000"/>
          </a:bodyPr>
          <a:lstStyle/>
          <a:p>
            <a:r>
              <a:rPr lang="en-US" b="1" dirty="0">
                <a:solidFill>
                  <a:schemeClr val="tx1">
                    <a:lumMod val="85000"/>
                    <a:lumOff val="15000"/>
                  </a:schemeClr>
                </a:solidFill>
                <a:latin typeface="Calibri (Headings)"/>
              </a:rPr>
              <a:t> </a:t>
            </a:r>
            <a:br>
              <a:rPr lang="en-US" b="1" dirty="0">
                <a:solidFill>
                  <a:schemeClr val="tx1">
                    <a:lumMod val="85000"/>
                    <a:lumOff val="15000"/>
                  </a:schemeClr>
                </a:solidFill>
                <a:latin typeface="Calibri (Headings)"/>
              </a:rPr>
            </a:br>
            <a:r>
              <a:rPr lang="en-US" b="1" dirty="0">
                <a:solidFill>
                  <a:schemeClr val="tx1">
                    <a:lumMod val="85000"/>
                    <a:lumOff val="15000"/>
                  </a:schemeClr>
                </a:solidFill>
                <a:latin typeface="Calibri (Headings)"/>
              </a:rPr>
              <a:t>         </a:t>
            </a:r>
            <a:r>
              <a:rPr lang="en-US" b="1" dirty="0">
                <a:solidFill>
                  <a:srgbClr val="C00000"/>
                </a:solidFill>
                <a:latin typeface="Gloucester MT Extra Condensed" panose="02030808020601010101" pitchFamily="18" charset="0"/>
              </a:rPr>
              <a:t>Data preparation , Cleaning and visualization code </a:t>
            </a:r>
            <a:br>
              <a:rPr lang="en-US" b="1" dirty="0">
                <a:solidFill>
                  <a:schemeClr val="bg1"/>
                </a:solidFill>
                <a:latin typeface="Calibri (Headings)"/>
              </a:rPr>
            </a:br>
            <a:endParaRPr lang="en-IN" dirty="0">
              <a:solidFill>
                <a:srgbClr val="00B050"/>
              </a:solidFill>
              <a:latin typeface="Algerian" panose="04020705040A02060702" pitchFamily="82" charset="0"/>
            </a:endParaRPr>
          </a:p>
        </p:txBody>
      </p:sp>
      <p:graphicFrame>
        <p:nvGraphicFramePr>
          <p:cNvPr id="4" name="Content Placeholder 3">
            <a:extLst>
              <a:ext uri="{FF2B5EF4-FFF2-40B4-BE49-F238E27FC236}">
                <a16:creationId xmlns:a16="http://schemas.microsoft.com/office/drawing/2014/main" id="{404DC865-D9FF-DB76-0F7A-644F5DD89450}"/>
              </a:ext>
            </a:extLst>
          </p:cNvPr>
          <p:cNvGraphicFramePr>
            <a:graphicFrameLocks noGrp="1" noChangeAspect="1"/>
          </p:cNvGraphicFramePr>
          <p:nvPr>
            <p:ph idx="1"/>
            <p:extLst>
              <p:ext uri="{D42A27DB-BD31-4B8C-83A1-F6EECF244321}">
                <p14:modId xmlns:p14="http://schemas.microsoft.com/office/powerpoint/2010/main" val="1511324389"/>
              </p:ext>
            </p:extLst>
          </p:nvPr>
        </p:nvGraphicFramePr>
        <p:xfrm>
          <a:off x="1411912" y="1654537"/>
          <a:ext cx="5195365" cy="4651134"/>
        </p:xfrm>
        <a:graphic>
          <a:graphicData uri="http://schemas.openxmlformats.org/presentationml/2006/ole">
            <mc:AlternateContent xmlns:mc="http://schemas.openxmlformats.org/markup-compatibility/2006">
              <mc:Choice xmlns:v="urn:schemas-microsoft-com:vml" Requires="v">
                <p:oleObj name="Document" showAsIcon="1" r:id="rId3" imgW="914400" imgH="792685" progId="Word.Document.12">
                  <p:embed/>
                </p:oleObj>
              </mc:Choice>
              <mc:Fallback>
                <p:oleObj name="Document" showAsIcon="1" r:id="rId3" imgW="914400" imgH="792685" progId="Word.Document.12">
                  <p:embed/>
                  <p:pic>
                    <p:nvPicPr>
                      <p:cNvPr id="4" name="Content Placeholder 3">
                        <a:extLst>
                          <a:ext uri="{FF2B5EF4-FFF2-40B4-BE49-F238E27FC236}">
                            <a16:creationId xmlns:a16="http://schemas.microsoft.com/office/drawing/2014/main" id="{404DC865-D9FF-DB76-0F7A-644F5DD89450}"/>
                          </a:ext>
                        </a:extLst>
                      </p:cNvPr>
                      <p:cNvPicPr/>
                      <p:nvPr/>
                    </p:nvPicPr>
                    <p:blipFill>
                      <a:blip r:embed="rId4"/>
                      <a:stretch>
                        <a:fillRect/>
                      </a:stretch>
                    </p:blipFill>
                    <p:spPr>
                      <a:xfrm>
                        <a:off x="1411912" y="1654537"/>
                        <a:ext cx="5195365" cy="4651134"/>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pic>
                </p:oleObj>
              </mc:Fallback>
            </mc:AlternateContent>
          </a:graphicData>
        </a:graphic>
      </p:graphicFrame>
      <p:pic>
        <p:nvPicPr>
          <p:cNvPr id="6" name="Picture 5">
            <a:extLst>
              <a:ext uri="{FF2B5EF4-FFF2-40B4-BE49-F238E27FC236}">
                <a16:creationId xmlns:a16="http://schemas.microsoft.com/office/drawing/2014/main" id="{B4D962B1-73DA-BBBB-8091-334CAA758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7440" y="1425677"/>
            <a:ext cx="4299131" cy="4639836"/>
          </a:xfrm>
          <a:prstGeom prst="rect">
            <a:avLst/>
          </a:prstGeom>
          <a:effectLst>
            <a:glow rad="228600">
              <a:schemeClr val="accent2">
                <a:satMod val="175000"/>
                <a:alpha val="40000"/>
              </a:schemeClr>
            </a:glow>
            <a:outerShdw blurRad="50800" dist="38100" dir="16200000" rotWithShape="0">
              <a:prstClr val="black">
                <a:alpha val="40000"/>
              </a:prstClr>
            </a:outerShdw>
            <a:reflection stA="45000" endPos="23000" dist="50800" dir="5400000" sy="-100000" algn="bl" rotWithShape="0"/>
          </a:effectLst>
        </p:spPr>
      </p:pic>
    </p:spTree>
    <p:extLst>
      <p:ext uri="{BB962C8B-B14F-4D97-AF65-F5344CB8AC3E}">
        <p14:creationId xmlns:p14="http://schemas.microsoft.com/office/powerpoint/2010/main" val="335706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1F27-087C-6C22-1B46-D45A3F4A862E}"/>
              </a:ext>
            </a:extLst>
          </p:cNvPr>
          <p:cNvSpPr>
            <a:spLocks noGrp="1"/>
          </p:cNvSpPr>
          <p:nvPr>
            <p:ph type="ctrTitle"/>
          </p:nvPr>
        </p:nvSpPr>
        <p:spPr>
          <a:xfrm>
            <a:off x="599441" y="80387"/>
            <a:ext cx="11440158" cy="727587"/>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a:innerShdw blurRad="63500" dist="50800" dir="16200000">
              <a:prstClr val="black">
                <a:alpha val="50000"/>
              </a:prstClr>
            </a:innerShdw>
          </a:effectLst>
        </p:spPr>
        <p:txBody>
          <a:bodyPr>
            <a:normAutofit/>
          </a:bodyPr>
          <a:lstStyle/>
          <a:p>
            <a:r>
              <a:rPr lang="en-IN" sz="4400" b="1" i="0" dirty="0">
                <a:solidFill>
                  <a:srgbClr val="C00000"/>
                </a:solidFill>
                <a:effectLst/>
                <a:latin typeface="Gloucester MT Extra Condensed" panose="02030808020601010101" pitchFamily="18" charset="0"/>
              </a:rPr>
              <a:t>Yearly suicides rate analysis</a:t>
            </a:r>
            <a:endParaRPr lang="en-IN" sz="4400" dirty="0"/>
          </a:p>
        </p:txBody>
      </p:sp>
      <p:pic>
        <p:nvPicPr>
          <p:cNvPr id="5" name="Picture 4">
            <a:extLst>
              <a:ext uri="{FF2B5EF4-FFF2-40B4-BE49-F238E27FC236}">
                <a16:creationId xmlns:a16="http://schemas.microsoft.com/office/drawing/2014/main" id="{3B30708E-1D8B-277F-0459-891764BE2BEE}"/>
              </a:ext>
            </a:extLst>
          </p:cNvPr>
          <p:cNvPicPr>
            <a:picLocks noChangeAspect="1"/>
          </p:cNvPicPr>
          <p:nvPr/>
        </p:nvPicPr>
        <p:blipFill>
          <a:blip r:embed="rId3"/>
          <a:stretch>
            <a:fillRect/>
          </a:stretch>
        </p:blipFill>
        <p:spPr>
          <a:xfrm>
            <a:off x="599441" y="943897"/>
            <a:ext cx="11440159" cy="5379397"/>
          </a:xfrm>
          <a:prstGeom prst="rect">
            <a:avLst/>
          </a:prstGeom>
          <a:gradFill flip="none" rotWithShape="1">
            <a:gsLst>
              <a:gs pos="0">
                <a:schemeClr val="accent5">
                  <a:alpha val="0"/>
                  <a:lumMod val="65000"/>
                </a:schemeClr>
              </a:gs>
              <a:gs pos="35000">
                <a:schemeClr val="accent5">
                  <a:lumMod val="0"/>
                  <a:lumOff val="100000"/>
                </a:schemeClr>
              </a:gs>
              <a:gs pos="100000">
                <a:schemeClr val="accent5">
                  <a:lumMod val="100000"/>
                </a:schemeClr>
              </a:gs>
            </a:gsLst>
            <a:path path="circle">
              <a:fillToRect l="50000" t="-80000" r="50000" b="180000"/>
            </a:path>
            <a:tileRect/>
          </a:gradFill>
          <a:effectLst>
            <a:glow rad="127000">
              <a:srgbClr val="00B050"/>
            </a:glow>
            <a:innerShdw blurRad="63500" dist="50800" dir="16200000">
              <a:prstClr val="black">
                <a:alpha val="50000"/>
              </a:prstClr>
            </a:innerShdw>
            <a:reflection endPos="7000" dist="50800" dir="5400000" sy="-100000" algn="bl" rotWithShape="0"/>
          </a:effectLst>
        </p:spPr>
      </p:pic>
    </p:spTree>
    <p:extLst>
      <p:ext uri="{BB962C8B-B14F-4D97-AF65-F5344CB8AC3E}">
        <p14:creationId xmlns:p14="http://schemas.microsoft.com/office/powerpoint/2010/main" val="417983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A2FF9E-1998-6AD0-05D2-4220A93C702D}"/>
              </a:ext>
            </a:extLst>
          </p:cNvPr>
          <p:cNvPicPr>
            <a:picLocks noGrp="1" noChangeAspect="1"/>
          </p:cNvPicPr>
          <p:nvPr>
            <p:ph idx="1"/>
          </p:nvPr>
        </p:nvPicPr>
        <p:blipFill>
          <a:blip r:embed="rId3"/>
          <a:stretch>
            <a:fillRect/>
          </a:stretch>
        </p:blipFill>
        <p:spPr>
          <a:xfrm>
            <a:off x="396241" y="214604"/>
            <a:ext cx="11420622" cy="6232849"/>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glow rad="127000">
              <a:srgbClr val="002060"/>
            </a:glow>
            <a:outerShdw blurRad="50800" dist="50800" dir="5400000" sx="1000" sy="1000" algn="ctr" rotWithShape="0">
              <a:srgbClr val="000000">
                <a:alpha val="43137"/>
              </a:srgbClr>
            </a:outerShdw>
            <a:reflection blurRad="6350" stA="52000" endA="300" endPos="35000" dir="5400000" sy="-100000" algn="bl" rotWithShape="0"/>
          </a:effectLst>
        </p:spPr>
      </p:pic>
    </p:spTree>
    <p:extLst>
      <p:ext uri="{BB962C8B-B14F-4D97-AF65-F5344CB8AC3E}">
        <p14:creationId xmlns:p14="http://schemas.microsoft.com/office/powerpoint/2010/main" val="320970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5BB34-FDDD-B902-382B-A5BD9FAD6BCD}"/>
              </a:ext>
            </a:extLst>
          </p:cNvPr>
          <p:cNvPicPr>
            <a:picLocks noChangeAspect="1"/>
          </p:cNvPicPr>
          <p:nvPr/>
        </p:nvPicPr>
        <p:blipFill>
          <a:blip r:embed="rId3"/>
          <a:stretch>
            <a:fillRect/>
          </a:stretch>
        </p:blipFill>
        <p:spPr>
          <a:xfrm>
            <a:off x="457199" y="457200"/>
            <a:ext cx="11226801" cy="5775650"/>
          </a:xfrm>
          <a:prstGeom prst="rect">
            <a:avLst/>
          </a:prstGeom>
          <a:gradFill>
            <a:gsLst>
              <a:gs pos="0">
                <a:schemeClr val="accent5">
                  <a:lumMod val="96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a:glow rad="139700">
              <a:schemeClr val="accent2">
                <a:satMod val="175000"/>
                <a:alpha val="40000"/>
              </a:schemeClr>
            </a:glow>
            <a:outerShdw blurRad="50800" dist="50800" dir="5400000" sx="21000" sy="21000" algn="ctr" rotWithShape="0">
              <a:srgbClr val="000000">
                <a:alpha val="43137"/>
              </a:srgbClr>
            </a:outerShdw>
            <a:reflection endPos="8000" dist="50800" dir="5400000" sy="-100000" algn="bl" rotWithShape="0"/>
          </a:effectLst>
        </p:spPr>
      </p:pic>
    </p:spTree>
    <p:extLst>
      <p:ext uri="{BB962C8B-B14F-4D97-AF65-F5344CB8AC3E}">
        <p14:creationId xmlns:p14="http://schemas.microsoft.com/office/powerpoint/2010/main" val="237749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2119E1-3BED-A697-203A-825CD36BCA74}"/>
              </a:ext>
            </a:extLst>
          </p:cNvPr>
          <p:cNvSpPr>
            <a:spLocks noGrp="1"/>
          </p:cNvSpPr>
          <p:nvPr>
            <p:ph idx="1"/>
          </p:nvPr>
        </p:nvSpPr>
        <p:spPr>
          <a:xfrm>
            <a:off x="518160" y="1280816"/>
            <a:ext cx="11155680" cy="4048268"/>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6200000" scaled="1"/>
            <a:tileRect/>
          </a:gradFill>
          <a:effectLst>
            <a:innerShdw blurRad="63500" dist="50800" dir="16200000">
              <a:prstClr val="black">
                <a:alpha val="50000"/>
              </a:prstClr>
            </a:innerShdw>
          </a:effectLst>
        </p:spPr>
        <p:txBody>
          <a:bodyPr>
            <a:normAutofit/>
          </a:bodyPr>
          <a:lstStyle/>
          <a:p>
            <a:pPr algn="l"/>
            <a:r>
              <a:rPr lang="en-US" sz="5400" b="0" i="0" dirty="0">
                <a:solidFill>
                  <a:schemeClr val="accent1">
                    <a:lumMod val="50000"/>
                  </a:schemeClr>
                </a:solidFill>
                <a:effectLst/>
                <a:latin typeface="Söhne"/>
              </a:rPr>
              <a:t>In 2016, the suicide rate was very low. However, after 1990, the suicide rate began to increase.</a:t>
            </a:r>
            <a:endParaRPr lang="en-IN" sz="5400" dirty="0">
              <a:solidFill>
                <a:schemeClr val="accent1">
                  <a:lumMod val="50000"/>
                </a:schemeClr>
              </a:solidFill>
            </a:endParaRPr>
          </a:p>
        </p:txBody>
      </p:sp>
      <p:sp>
        <p:nvSpPr>
          <p:cNvPr id="4" name="Title 3">
            <a:extLst>
              <a:ext uri="{FF2B5EF4-FFF2-40B4-BE49-F238E27FC236}">
                <a16:creationId xmlns:a16="http://schemas.microsoft.com/office/drawing/2014/main" id="{9641759E-75DF-0339-B983-EAA955BC9B73}"/>
              </a:ext>
            </a:extLst>
          </p:cNvPr>
          <p:cNvSpPr>
            <a:spLocks noGrp="1"/>
          </p:cNvSpPr>
          <p:nvPr>
            <p:ph type="title"/>
          </p:nvPr>
        </p:nvSpPr>
        <p:spPr>
          <a:xfrm>
            <a:off x="518160" y="193675"/>
            <a:ext cx="11155363" cy="882650"/>
          </a:xfrm>
          <a:gradFill flip="none" rotWithShape="1">
            <a:gsLst>
              <a:gs pos="18000">
                <a:schemeClr val="accent2">
                  <a:lumMod val="40000"/>
                  <a:lumOff val="60000"/>
                </a:schemeClr>
              </a:gs>
              <a:gs pos="36000">
                <a:schemeClr val="accent2">
                  <a:lumMod val="95000"/>
                  <a:lumOff val="5000"/>
                </a:schemeClr>
              </a:gs>
              <a:gs pos="100000">
                <a:schemeClr val="accent4">
                  <a:lumMod val="60000"/>
                  <a:lumOff val="40000"/>
                </a:schemeClr>
              </a:gs>
            </a:gsLst>
            <a:lin ang="2700000" scaled="1"/>
            <a:tileRect/>
          </a:gradFill>
          <a:ln>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effectLst>
            <a:innerShdw blurRad="63500" dist="50800" dir="5400000">
              <a:prstClr val="black">
                <a:alpha val="50000"/>
              </a:prstClr>
            </a:inn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Tree>
    <p:extLst>
      <p:ext uri="{BB962C8B-B14F-4D97-AF65-F5344CB8AC3E}">
        <p14:creationId xmlns:p14="http://schemas.microsoft.com/office/powerpoint/2010/main" val="221785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B35D-ACF4-D6BA-396D-0C264E3C7755}"/>
              </a:ext>
            </a:extLst>
          </p:cNvPr>
          <p:cNvSpPr>
            <a:spLocks noGrp="1"/>
          </p:cNvSpPr>
          <p:nvPr>
            <p:ph type="title"/>
          </p:nvPr>
        </p:nvSpPr>
        <p:spPr>
          <a:xfrm>
            <a:off x="521110" y="176981"/>
            <a:ext cx="11267766" cy="678425"/>
          </a:xfr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txBody>
          <a:bodyPr>
            <a:normAutofit/>
          </a:bodyPr>
          <a:lstStyle/>
          <a:p>
            <a:r>
              <a:rPr lang="en-US" sz="4000" b="1" i="0" dirty="0">
                <a:solidFill>
                  <a:srgbClr val="C00000"/>
                </a:solidFill>
                <a:effectLst/>
                <a:latin typeface="Gloucester MT Extra Condensed" panose="02030808020601010101" pitchFamily="18" charset="0"/>
              </a:rPr>
              <a:t>                           Checking suicides_no by age-group</a:t>
            </a:r>
            <a:endParaRPr lang="en-IN" sz="3200" dirty="0"/>
          </a:p>
        </p:txBody>
      </p:sp>
      <p:pic>
        <p:nvPicPr>
          <p:cNvPr id="4" name="Picture 3">
            <a:extLst>
              <a:ext uri="{FF2B5EF4-FFF2-40B4-BE49-F238E27FC236}">
                <a16:creationId xmlns:a16="http://schemas.microsoft.com/office/drawing/2014/main" id="{311928EE-ACFD-46B4-589F-4C2FA864BA59}"/>
              </a:ext>
            </a:extLst>
          </p:cNvPr>
          <p:cNvPicPr>
            <a:picLocks noChangeAspect="1"/>
          </p:cNvPicPr>
          <p:nvPr/>
        </p:nvPicPr>
        <p:blipFill>
          <a:blip r:embed="rId3"/>
          <a:stretch>
            <a:fillRect/>
          </a:stretch>
        </p:blipFill>
        <p:spPr>
          <a:xfrm>
            <a:off x="521110" y="1081548"/>
            <a:ext cx="11267767" cy="5250426"/>
          </a:xfrm>
          <a:prstGeom prst="rect">
            <a:avLst/>
          </a:prstGeom>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glow rad="127000">
              <a:srgbClr val="7030A0"/>
            </a:glow>
            <a:innerShdw blurRad="114300">
              <a:prstClr val="black"/>
            </a:innerShdw>
          </a:effectLst>
        </p:spPr>
      </p:pic>
    </p:spTree>
    <p:extLst>
      <p:ext uri="{BB962C8B-B14F-4D97-AF65-F5344CB8AC3E}">
        <p14:creationId xmlns:p14="http://schemas.microsoft.com/office/powerpoint/2010/main" val="184831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3711A4F-9813-5084-A65F-7FF8AD1E3779}"/>
              </a:ext>
            </a:extLst>
          </p:cNvPr>
          <p:cNvSpPr>
            <a:spLocks noGrp="1" noChangeArrowheads="1"/>
          </p:cNvSpPr>
          <p:nvPr>
            <p:ph idx="1"/>
          </p:nvPr>
        </p:nvSpPr>
        <p:spPr bwMode="auto">
          <a:xfrm>
            <a:off x="396240" y="1415629"/>
            <a:ext cx="11348720" cy="3662541"/>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ln>
            <a:noFill/>
          </a:ln>
          <a:effectLst>
            <a:innerShdw blurRad="63500" dist="50800" dir="18900000">
              <a:prstClr val="black">
                <a:alpha val="50000"/>
              </a:prstClr>
            </a:innerShdw>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lumMod val="95000"/>
                    <a:lumOff val="5000"/>
                  </a:schemeClr>
                </a:solidFill>
                <a:effectLst/>
                <a:latin typeface="Söhne"/>
              </a:rPr>
              <a:t>The age group 35-54 has the highest suicide rates, while the age group 5-14 has the lowest suicide rates</a:t>
            </a:r>
            <a:r>
              <a:rPr kumimoji="0" lang="en-US" altLang="en-US" sz="4800" b="0" i="0" u="none" strike="noStrike" cap="none" normalizeH="0" baseline="0" dirty="0">
                <a:ln>
                  <a:noFill/>
                </a:ln>
                <a:solidFill>
                  <a:srgbClr val="0070C0"/>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400" b="0" i="0" u="none" strike="noStrike" cap="none" normalizeH="0" baseline="0" dirty="0">
                <a:ln>
                  <a:noFill/>
                </a:ln>
                <a:solidFill>
                  <a:srgbClr val="0070C0"/>
                </a:solidFill>
                <a:effectLst/>
              </a:rPr>
            </a:br>
            <a:endParaRPr kumimoji="0" lang="en-US" altLang="en-US" sz="4400" b="0" i="0" u="none" strike="noStrike" cap="none" normalizeH="0" baseline="0" dirty="0">
              <a:ln>
                <a:noFill/>
              </a:ln>
              <a:solidFill>
                <a:srgbClr val="0070C0"/>
              </a:solidFill>
              <a:effectLst/>
              <a:latin typeface="Arial" panose="020B0604020202020204" pitchFamily="34" charset="0"/>
            </a:endParaRPr>
          </a:p>
        </p:txBody>
      </p:sp>
      <p:sp>
        <p:nvSpPr>
          <p:cNvPr id="3" name="Title 3">
            <a:extLst>
              <a:ext uri="{FF2B5EF4-FFF2-40B4-BE49-F238E27FC236}">
                <a16:creationId xmlns:a16="http://schemas.microsoft.com/office/drawing/2014/main" id="{1918D838-234A-D10F-4463-DAAD30B98E1D}"/>
              </a:ext>
            </a:extLst>
          </p:cNvPr>
          <p:cNvSpPr>
            <a:spLocks noGrp="1"/>
          </p:cNvSpPr>
          <p:nvPr>
            <p:ph type="title"/>
          </p:nvPr>
        </p:nvSpPr>
        <p:spPr>
          <a:xfrm>
            <a:off x="396875" y="254000"/>
            <a:ext cx="11347450" cy="916039"/>
          </a:xfrm>
          <a:gradFill flip="none" rotWithShape="1">
            <a:gsLst>
              <a:gs pos="0">
                <a:srgbClr val="0070C0"/>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a:innerShdw blurRad="63500" dist="50800" dir="8100000">
              <a:prstClr val="black">
                <a:alpha val="50000"/>
              </a:prstClr>
            </a:innerShdw>
          </a:effectLst>
        </p:spPr>
        <p:txBody>
          <a:bodyPr/>
          <a:lstStyle/>
          <a:p>
            <a:r>
              <a:rPr lang="en-US" sz="4400" dirty="0">
                <a:solidFill>
                  <a:srgbClr val="7030A0"/>
                </a:solidFill>
                <a:latin typeface="Bahnschrift SemiBold Condensed" panose="020B0502040204020203" pitchFamily="34" charset="0"/>
              </a:rPr>
              <a:t>So, we can conclude from above graph -:</a:t>
            </a:r>
            <a:endParaRPr lang="en-IN" dirty="0">
              <a:solidFill>
                <a:srgbClr val="7030A0"/>
              </a:solidFill>
            </a:endParaRPr>
          </a:p>
        </p:txBody>
      </p:sp>
    </p:spTree>
    <p:extLst>
      <p:ext uri="{BB962C8B-B14F-4D97-AF65-F5344CB8AC3E}">
        <p14:creationId xmlns:p14="http://schemas.microsoft.com/office/powerpoint/2010/main" val="16143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1ADF9-9002-F358-CD53-4194DADCDC6E}"/>
              </a:ext>
            </a:extLst>
          </p:cNvPr>
          <p:cNvSpPr>
            <a:spLocks noGrp="1"/>
          </p:cNvSpPr>
          <p:nvPr>
            <p:ph type="title"/>
          </p:nvPr>
        </p:nvSpPr>
        <p:spPr>
          <a:xfrm>
            <a:off x="513183" y="78658"/>
            <a:ext cx="11118378" cy="602379"/>
          </a:xfrm>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a:innerShdw blurRad="63500" dist="50800" dir="18900000">
              <a:prstClr val="black">
                <a:alpha val="50000"/>
              </a:prstClr>
            </a:innerShdw>
          </a:effectLst>
        </p:spPr>
        <p:txBody>
          <a:bodyPr>
            <a:normAutofit fontScale="90000"/>
          </a:bodyPr>
          <a:lstStyle/>
          <a:p>
            <a:r>
              <a:rPr lang="en-US" sz="4000" b="1" i="0" dirty="0">
                <a:solidFill>
                  <a:srgbClr val="C00000"/>
                </a:solidFill>
                <a:effectLst/>
                <a:latin typeface="Gloucester MT Extra Condensed" panose="02030808020601010101" pitchFamily="18" charset="0"/>
              </a:rPr>
              <a:t>Country+gender suicide rate analysis</a:t>
            </a:r>
            <a:endParaRPr lang="en-IN" dirty="0">
              <a:latin typeface="Gloucester MT Extra Condensed" panose="02030808020601010101" pitchFamily="18" charset="0"/>
            </a:endParaRPr>
          </a:p>
        </p:txBody>
      </p:sp>
      <p:sp>
        <p:nvSpPr>
          <p:cNvPr id="3" name="Content Placeholder 2">
            <a:extLst>
              <a:ext uri="{FF2B5EF4-FFF2-40B4-BE49-F238E27FC236}">
                <a16:creationId xmlns:a16="http://schemas.microsoft.com/office/drawing/2014/main" id="{F1D193BD-9B2F-45DB-B7F8-DC86B15CC4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0581085-8F75-3EAE-8605-D0F10656BA3A}"/>
              </a:ext>
            </a:extLst>
          </p:cNvPr>
          <p:cNvPicPr>
            <a:picLocks noChangeAspect="1"/>
          </p:cNvPicPr>
          <p:nvPr/>
        </p:nvPicPr>
        <p:blipFill>
          <a:blip r:embed="rId3"/>
          <a:stretch>
            <a:fillRect/>
          </a:stretch>
        </p:blipFill>
        <p:spPr>
          <a:xfrm>
            <a:off x="513183" y="865239"/>
            <a:ext cx="11118378" cy="5546867"/>
          </a:xfrm>
          <a:prstGeom prst="rect">
            <a:avLst/>
          </a:prstGeom>
          <a:effectLst>
            <a:glow rad="127000">
              <a:srgbClr val="00B050"/>
            </a:glow>
            <a:innerShdw blurRad="63500" dist="50800">
              <a:prstClr val="black">
                <a:alpha val="50000"/>
              </a:prstClr>
            </a:innerShdw>
          </a:effectLst>
        </p:spPr>
      </p:pic>
    </p:spTree>
    <p:extLst>
      <p:ext uri="{BB962C8B-B14F-4D97-AF65-F5344CB8AC3E}">
        <p14:creationId xmlns:p14="http://schemas.microsoft.com/office/powerpoint/2010/main" val="37676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BF798402-EB3A-77A0-23BB-1D99365C3729}"/>
              </a:ext>
            </a:extLst>
          </p:cNvPr>
          <p:cNvPicPr>
            <a:picLocks noGrp="1" noChangeAspect="1"/>
          </p:cNvPicPr>
          <p:nvPr>
            <p:ph idx="1"/>
          </p:nvPr>
        </p:nvPicPr>
        <p:blipFill>
          <a:blip r:embed="rId3"/>
          <a:stretch>
            <a:fillRect/>
          </a:stretch>
        </p:blipFill>
        <p:spPr>
          <a:xfrm>
            <a:off x="501445" y="688258"/>
            <a:ext cx="11326761" cy="5368413"/>
          </a:xfrm>
          <a:blipFill dpi="0" rotWithShape="1">
            <a:blip r:embed="rId2"/>
            <a:srcRect/>
            <a:stretch>
              <a:fillRect/>
            </a:stretch>
          </a:blipFill>
        </p:spPr>
      </p:pic>
    </p:spTree>
    <p:extLst>
      <p:ext uri="{BB962C8B-B14F-4D97-AF65-F5344CB8AC3E}">
        <p14:creationId xmlns:p14="http://schemas.microsoft.com/office/powerpoint/2010/main" val="166163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BBB6-EE8A-034D-EDAF-98CFB5C82B86}"/>
              </a:ext>
            </a:extLst>
          </p:cNvPr>
          <p:cNvSpPr>
            <a:spLocks noGrp="1"/>
          </p:cNvSpPr>
          <p:nvPr>
            <p:ph type="title"/>
          </p:nvPr>
        </p:nvSpPr>
        <p:spPr>
          <a:xfrm>
            <a:off x="648480" y="68826"/>
            <a:ext cx="11024116" cy="612211"/>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a:innerShdw blurRad="63500" dist="50800" dir="18900000">
              <a:prstClr val="black">
                <a:alpha val="50000"/>
              </a:prstClr>
            </a:innerShdw>
          </a:effectLst>
        </p:spPr>
        <p:txBody>
          <a:bodyPr>
            <a:normAutofit fontScale="90000"/>
          </a:bodyPr>
          <a:lstStyle/>
          <a:p>
            <a:r>
              <a:rPr lang="en-US" b="1" i="0" dirty="0">
                <a:solidFill>
                  <a:srgbClr val="000000"/>
                </a:solidFill>
                <a:effectLst/>
                <a:latin typeface="Helvetica Neue"/>
              </a:rPr>
              <a:t>                     </a:t>
            </a:r>
            <a:r>
              <a:rPr lang="en-US" b="1" i="0" dirty="0">
                <a:solidFill>
                  <a:srgbClr val="C00000"/>
                </a:solidFill>
                <a:effectLst/>
                <a:latin typeface="Gloucester MT Extra Condensed" panose="02030808020601010101" pitchFamily="18" charset="0"/>
              </a:rPr>
              <a:t>Count of suicides by gender</a:t>
            </a:r>
            <a:endParaRPr lang="en-IN" sz="3200" dirty="0">
              <a:solidFill>
                <a:srgbClr val="C00000"/>
              </a:solidFill>
              <a:latin typeface="Gloucester MT Extra Condensed" panose="02030808020601010101" pitchFamily="18" charset="0"/>
            </a:endParaRPr>
          </a:p>
        </p:txBody>
      </p:sp>
      <p:sp>
        <p:nvSpPr>
          <p:cNvPr id="3" name="Content Placeholder 2">
            <a:extLst>
              <a:ext uri="{FF2B5EF4-FFF2-40B4-BE49-F238E27FC236}">
                <a16:creationId xmlns:a16="http://schemas.microsoft.com/office/drawing/2014/main" id="{4F284630-E490-384E-85A0-BB46BE041F0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6303F64-2A1E-62B1-C75E-778F3ABABA48}"/>
              </a:ext>
            </a:extLst>
          </p:cNvPr>
          <p:cNvPicPr>
            <a:picLocks noChangeAspect="1"/>
          </p:cNvPicPr>
          <p:nvPr/>
        </p:nvPicPr>
        <p:blipFill>
          <a:blip r:embed="rId3"/>
          <a:stretch>
            <a:fillRect/>
          </a:stretch>
        </p:blipFill>
        <p:spPr>
          <a:xfrm>
            <a:off x="648480" y="802467"/>
            <a:ext cx="11024116" cy="5512058"/>
          </a:xfrm>
          <a:prstGeom prst="rect">
            <a:avLst/>
          </a:prstGeom>
          <a:effectLst>
            <a:glow rad="127000">
              <a:schemeClr val="accent2"/>
            </a:glow>
            <a:innerShdw blurRad="63500" dist="50800" dir="18900000">
              <a:prstClr val="black">
                <a:alpha val="50000"/>
              </a:prstClr>
            </a:innerShdw>
          </a:effectLst>
        </p:spPr>
      </p:pic>
    </p:spTree>
    <p:extLst>
      <p:ext uri="{BB962C8B-B14F-4D97-AF65-F5344CB8AC3E}">
        <p14:creationId xmlns:p14="http://schemas.microsoft.com/office/powerpoint/2010/main" val="377339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D9F2C0-1BB0-3ACC-8F4E-CED711453FD8}"/>
              </a:ext>
            </a:extLst>
          </p:cNvPr>
          <p:cNvSpPr/>
          <p:nvPr/>
        </p:nvSpPr>
        <p:spPr>
          <a:xfrm>
            <a:off x="6294325" y="0"/>
            <a:ext cx="5919462" cy="6858000"/>
          </a:xfrm>
          <a:prstGeom prst="rect">
            <a:avLst/>
          </a:prstGeom>
          <a:solidFill>
            <a:srgbClr val="2F485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3" name="Group 2">
            <a:extLst>
              <a:ext uri="{FF2B5EF4-FFF2-40B4-BE49-F238E27FC236}">
                <a16:creationId xmlns:a16="http://schemas.microsoft.com/office/drawing/2014/main" id="{A0DE05F5-F94A-125B-1653-AA8F4482F0BD}"/>
              </a:ext>
            </a:extLst>
          </p:cNvPr>
          <p:cNvGrpSpPr/>
          <p:nvPr/>
        </p:nvGrpSpPr>
        <p:grpSpPr>
          <a:xfrm>
            <a:off x="5967778" y="199136"/>
            <a:ext cx="6224222" cy="6546849"/>
            <a:chOff x="5602981" y="155576"/>
            <a:chExt cx="5803927" cy="6546849"/>
          </a:xfrm>
        </p:grpSpPr>
        <p:grpSp>
          <p:nvGrpSpPr>
            <p:cNvPr id="4" name="Group 3">
              <a:extLst>
                <a:ext uri="{FF2B5EF4-FFF2-40B4-BE49-F238E27FC236}">
                  <a16:creationId xmlns:a16="http://schemas.microsoft.com/office/drawing/2014/main" id="{49983662-C792-3C87-5991-1B55F2B36807}"/>
                </a:ext>
              </a:extLst>
            </p:cNvPr>
            <p:cNvGrpSpPr/>
            <p:nvPr/>
          </p:nvGrpSpPr>
          <p:grpSpPr>
            <a:xfrm>
              <a:off x="5602981" y="155576"/>
              <a:ext cx="5415998" cy="542604"/>
              <a:chOff x="5602981" y="155576"/>
              <a:chExt cx="5415998" cy="542604"/>
            </a:xfrm>
          </p:grpSpPr>
          <p:grpSp>
            <p:nvGrpSpPr>
              <p:cNvPr id="53" name="Group 52">
                <a:extLst>
                  <a:ext uri="{FF2B5EF4-FFF2-40B4-BE49-F238E27FC236}">
                    <a16:creationId xmlns:a16="http://schemas.microsoft.com/office/drawing/2014/main" id="{112C34FA-237F-1913-3F6C-1D1EB56965B5}"/>
                  </a:ext>
                </a:extLst>
              </p:cNvPr>
              <p:cNvGrpSpPr/>
              <p:nvPr/>
            </p:nvGrpSpPr>
            <p:grpSpPr>
              <a:xfrm>
                <a:off x="5602981" y="155576"/>
                <a:ext cx="542605" cy="542604"/>
                <a:chOff x="5602981" y="155576"/>
                <a:chExt cx="542605" cy="542604"/>
              </a:xfrm>
            </p:grpSpPr>
            <p:sp>
              <p:nvSpPr>
                <p:cNvPr id="55" name="Oval 54">
                  <a:extLst>
                    <a:ext uri="{FF2B5EF4-FFF2-40B4-BE49-F238E27FC236}">
                      <a16:creationId xmlns:a16="http://schemas.microsoft.com/office/drawing/2014/main" id="{A48707E4-3A1E-271E-5926-62406B74E0A6}"/>
                    </a:ext>
                  </a:extLst>
                </p:cNvPr>
                <p:cNvSpPr/>
                <p:nvPr/>
              </p:nvSpPr>
              <p:spPr>
                <a:xfrm>
                  <a:off x="5602981" y="155576"/>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6" name="Oval 55">
                  <a:extLst>
                    <a:ext uri="{FF2B5EF4-FFF2-40B4-BE49-F238E27FC236}">
                      <a16:creationId xmlns:a16="http://schemas.microsoft.com/office/drawing/2014/main" id="{24A15724-D64C-CC15-4945-13FCFA2E97C2}"/>
                    </a:ext>
                  </a:extLst>
                </p:cNvPr>
                <p:cNvSpPr/>
                <p:nvPr/>
              </p:nvSpPr>
              <p:spPr>
                <a:xfrm>
                  <a:off x="5678679" y="231274"/>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7" name="TextBox 54">
                  <a:extLst>
                    <a:ext uri="{FF2B5EF4-FFF2-40B4-BE49-F238E27FC236}">
                      <a16:creationId xmlns:a16="http://schemas.microsoft.com/office/drawing/2014/main" id="{6A056424-1BEF-2621-8807-0C00D16F0DAA}"/>
                    </a:ext>
                  </a:extLst>
                </p:cNvPr>
                <p:cNvSpPr txBox="1"/>
                <p:nvPr/>
              </p:nvSpPr>
              <p:spPr>
                <a:xfrm>
                  <a:off x="5664931" y="255376"/>
                  <a:ext cx="418707"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b="1" dirty="0">
                      <a:solidFill>
                        <a:schemeClr val="bg1"/>
                      </a:solidFill>
                      <a:latin typeface="Calibri (Headings)"/>
                    </a:rPr>
                    <a:t>01</a:t>
                  </a:r>
                </a:p>
              </p:txBody>
            </p:sp>
          </p:grpSp>
          <p:sp>
            <p:nvSpPr>
              <p:cNvPr id="54" name="TextBox 5">
                <a:extLst>
                  <a:ext uri="{FF2B5EF4-FFF2-40B4-BE49-F238E27FC236}">
                    <a16:creationId xmlns:a16="http://schemas.microsoft.com/office/drawing/2014/main" id="{8477C577-181D-1672-6F7B-13D1EEA517E0}"/>
                  </a:ext>
                </a:extLst>
              </p:cNvPr>
              <p:cNvSpPr txBox="1"/>
              <p:nvPr/>
            </p:nvSpPr>
            <p:spPr>
              <a:xfrm>
                <a:off x="6373728" y="397693"/>
                <a:ext cx="4645251" cy="59963"/>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endParaRPr lang="en-US" sz="400" b="1" dirty="0">
                  <a:solidFill>
                    <a:schemeClr val="bg1"/>
                  </a:solidFill>
                  <a:latin typeface="Calibri (Headings)"/>
                </a:endParaRPr>
              </a:p>
            </p:txBody>
          </p:sp>
        </p:grpSp>
        <p:grpSp>
          <p:nvGrpSpPr>
            <p:cNvPr id="5" name="Group 4">
              <a:extLst>
                <a:ext uri="{FF2B5EF4-FFF2-40B4-BE49-F238E27FC236}">
                  <a16:creationId xmlns:a16="http://schemas.microsoft.com/office/drawing/2014/main" id="{AB3C990E-C872-8F7F-2175-7BB4D744096F}"/>
                </a:ext>
              </a:extLst>
            </p:cNvPr>
            <p:cNvGrpSpPr/>
            <p:nvPr/>
          </p:nvGrpSpPr>
          <p:grpSpPr>
            <a:xfrm>
              <a:off x="5602981" y="906107"/>
              <a:ext cx="5416002" cy="542604"/>
              <a:chOff x="5602981" y="906107"/>
              <a:chExt cx="5416002" cy="542604"/>
            </a:xfrm>
          </p:grpSpPr>
          <p:grpSp>
            <p:nvGrpSpPr>
              <p:cNvPr id="48" name="Group 47">
                <a:extLst>
                  <a:ext uri="{FF2B5EF4-FFF2-40B4-BE49-F238E27FC236}">
                    <a16:creationId xmlns:a16="http://schemas.microsoft.com/office/drawing/2014/main" id="{DC03B6FB-B885-5E92-F7CA-FB3838078827}"/>
                  </a:ext>
                </a:extLst>
              </p:cNvPr>
              <p:cNvGrpSpPr/>
              <p:nvPr/>
            </p:nvGrpSpPr>
            <p:grpSpPr>
              <a:xfrm>
                <a:off x="5602981" y="906107"/>
                <a:ext cx="542605" cy="542604"/>
                <a:chOff x="5602981" y="906107"/>
                <a:chExt cx="542605" cy="542604"/>
              </a:xfrm>
            </p:grpSpPr>
            <p:sp>
              <p:nvSpPr>
                <p:cNvPr id="50" name="Oval 49">
                  <a:extLst>
                    <a:ext uri="{FF2B5EF4-FFF2-40B4-BE49-F238E27FC236}">
                      <a16:creationId xmlns:a16="http://schemas.microsoft.com/office/drawing/2014/main" id="{9D1DE44B-0FE9-51A8-FBD3-EA9463F58F15}"/>
                    </a:ext>
                  </a:extLst>
                </p:cNvPr>
                <p:cNvSpPr/>
                <p:nvPr/>
              </p:nvSpPr>
              <p:spPr>
                <a:xfrm>
                  <a:off x="5602981" y="906107"/>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1" name="Oval 50">
                  <a:extLst>
                    <a:ext uri="{FF2B5EF4-FFF2-40B4-BE49-F238E27FC236}">
                      <a16:creationId xmlns:a16="http://schemas.microsoft.com/office/drawing/2014/main" id="{75D8B378-317E-97DC-15FE-E398174284B9}"/>
                    </a:ext>
                  </a:extLst>
                </p:cNvPr>
                <p:cNvSpPr/>
                <p:nvPr/>
              </p:nvSpPr>
              <p:spPr>
                <a:xfrm>
                  <a:off x="5678679" y="981805"/>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2" name="TextBox 56">
                  <a:extLst>
                    <a:ext uri="{FF2B5EF4-FFF2-40B4-BE49-F238E27FC236}">
                      <a16:creationId xmlns:a16="http://schemas.microsoft.com/office/drawing/2014/main" id="{3A22C953-EC1B-234A-5B9E-CBF9895F00B3}"/>
                    </a:ext>
                  </a:extLst>
                </p:cNvPr>
                <p:cNvSpPr txBox="1"/>
                <p:nvPr/>
              </p:nvSpPr>
              <p:spPr>
                <a:xfrm>
                  <a:off x="5664931" y="1008132"/>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02</a:t>
                  </a:r>
                  <a:endParaRPr lang="en-IN" dirty="0">
                    <a:solidFill>
                      <a:schemeClr val="bg1"/>
                    </a:solidFill>
                    <a:latin typeface="Calibri (Headings)"/>
                  </a:endParaRPr>
                </a:p>
              </p:txBody>
            </p:sp>
          </p:grpSp>
          <p:sp>
            <p:nvSpPr>
              <p:cNvPr id="49" name="TextBox 73">
                <a:extLst>
                  <a:ext uri="{FF2B5EF4-FFF2-40B4-BE49-F238E27FC236}">
                    <a16:creationId xmlns:a16="http://schemas.microsoft.com/office/drawing/2014/main" id="{B8200B22-B495-AA4A-847C-192BAF206807}"/>
                  </a:ext>
                </a:extLst>
              </p:cNvPr>
              <p:cNvSpPr txBox="1"/>
              <p:nvPr/>
            </p:nvSpPr>
            <p:spPr>
              <a:xfrm>
                <a:off x="6315722" y="1001977"/>
                <a:ext cx="4703261"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Source of data </a:t>
                </a:r>
              </a:p>
              <a:p>
                <a:pPr defTabSz="1219170">
                  <a:spcBef>
                    <a:spcPct val="20000"/>
                  </a:spcBef>
                  <a:defRPr/>
                </a:pPr>
                <a:endParaRPr lang="en-US" sz="400" b="1" dirty="0">
                  <a:solidFill>
                    <a:schemeClr val="bg1"/>
                  </a:solidFill>
                  <a:latin typeface="Calibri (Headings)"/>
                </a:endParaRPr>
              </a:p>
            </p:txBody>
          </p:sp>
        </p:grpSp>
        <p:grpSp>
          <p:nvGrpSpPr>
            <p:cNvPr id="6" name="Group 5">
              <a:extLst>
                <a:ext uri="{FF2B5EF4-FFF2-40B4-BE49-F238E27FC236}">
                  <a16:creationId xmlns:a16="http://schemas.microsoft.com/office/drawing/2014/main" id="{D833F280-CEDE-3ACB-B9DF-AF1F1A63B5F2}"/>
                </a:ext>
              </a:extLst>
            </p:cNvPr>
            <p:cNvGrpSpPr/>
            <p:nvPr/>
          </p:nvGrpSpPr>
          <p:grpSpPr>
            <a:xfrm>
              <a:off x="5602981" y="1656638"/>
              <a:ext cx="5803927" cy="542604"/>
              <a:chOff x="5602981" y="1656638"/>
              <a:chExt cx="5803927" cy="542604"/>
            </a:xfrm>
          </p:grpSpPr>
          <p:grpSp>
            <p:nvGrpSpPr>
              <p:cNvPr id="43" name="Group 42">
                <a:extLst>
                  <a:ext uri="{FF2B5EF4-FFF2-40B4-BE49-F238E27FC236}">
                    <a16:creationId xmlns:a16="http://schemas.microsoft.com/office/drawing/2014/main" id="{FF3E6633-B177-731E-E719-7CB0D2A6468E}"/>
                  </a:ext>
                </a:extLst>
              </p:cNvPr>
              <p:cNvGrpSpPr/>
              <p:nvPr/>
            </p:nvGrpSpPr>
            <p:grpSpPr>
              <a:xfrm>
                <a:off x="5602981" y="1656638"/>
                <a:ext cx="542605" cy="542604"/>
                <a:chOff x="5602981" y="1656638"/>
                <a:chExt cx="542605" cy="542604"/>
              </a:xfrm>
            </p:grpSpPr>
            <p:sp>
              <p:nvSpPr>
                <p:cNvPr id="45" name="Oval 44">
                  <a:extLst>
                    <a:ext uri="{FF2B5EF4-FFF2-40B4-BE49-F238E27FC236}">
                      <a16:creationId xmlns:a16="http://schemas.microsoft.com/office/drawing/2014/main" id="{F1B64671-4BBA-FA16-E555-F2676C3FCB76}"/>
                    </a:ext>
                  </a:extLst>
                </p:cNvPr>
                <p:cNvSpPr/>
                <p:nvPr/>
              </p:nvSpPr>
              <p:spPr>
                <a:xfrm>
                  <a:off x="5602981" y="1656638"/>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6" name="Oval 45">
                  <a:extLst>
                    <a:ext uri="{FF2B5EF4-FFF2-40B4-BE49-F238E27FC236}">
                      <a16:creationId xmlns:a16="http://schemas.microsoft.com/office/drawing/2014/main" id="{4DEEC59C-4732-C306-D7AF-500920086538}"/>
                    </a:ext>
                  </a:extLst>
                </p:cNvPr>
                <p:cNvSpPr/>
                <p:nvPr/>
              </p:nvSpPr>
              <p:spPr>
                <a:xfrm>
                  <a:off x="5678679" y="1732336"/>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7" name="TextBox 58">
                  <a:extLst>
                    <a:ext uri="{FF2B5EF4-FFF2-40B4-BE49-F238E27FC236}">
                      <a16:creationId xmlns:a16="http://schemas.microsoft.com/office/drawing/2014/main" id="{546AE08D-C19D-03C1-E31D-97710F15026D}"/>
                    </a:ext>
                  </a:extLst>
                </p:cNvPr>
                <p:cNvSpPr txBox="1"/>
                <p:nvPr/>
              </p:nvSpPr>
              <p:spPr>
                <a:xfrm>
                  <a:off x="5664931" y="1758663"/>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03</a:t>
                  </a:r>
                  <a:endParaRPr lang="en-IN" dirty="0">
                    <a:solidFill>
                      <a:schemeClr val="bg1"/>
                    </a:solidFill>
                    <a:latin typeface="Calibri (Headings)"/>
                  </a:endParaRPr>
                </a:p>
              </p:txBody>
            </p:sp>
          </p:grpSp>
          <p:sp>
            <p:nvSpPr>
              <p:cNvPr id="44" name="TextBox 74">
                <a:extLst>
                  <a:ext uri="{FF2B5EF4-FFF2-40B4-BE49-F238E27FC236}">
                    <a16:creationId xmlns:a16="http://schemas.microsoft.com/office/drawing/2014/main" id="{E8365B55-4937-DF2B-E12A-B7818A5B04D5}"/>
                  </a:ext>
                </a:extLst>
              </p:cNvPr>
              <p:cNvSpPr txBox="1"/>
              <p:nvPr/>
            </p:nvSpPr>
            <p:spPr>
              <a:xfrm>
                <a:off x="6315721" y="1752508"/>
                <a:ext cx="5091187"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Data preparation  , Cleaning and visualization code </a:t>
                </a:r>
              </a:p>
              <a:p>
                <a:pPr defTabSz="1219170">
                  <a:spcBef>
                    <a:spcPct val="20000"/>
                  </a:spcBef>
                  <a:defRPr/>
                </a:pPr>
                <a:endParaRPr lang="en-US" sz="400" b="1" dirty="0">
                  <a:solidFill>
                    <a:schemeClr val="bg1"/>
                  </a:solidFill>
                  <a:latin typeface="Calibri (Headings)"/>
                </a:endParaRPr>
              </a:p>
            </p:txBody>
          </p:sp>
        </p:grpSp>
        <p:grpSp>
          <p:nvGrpSpPr>
            <p:cNvPr id="7" name="Group 6">
              <a:extLst>
                <a:ext uri="{FF2B5EF4-FFF2-40B4-BE49-F238E27FC236}">
                  <a16:creationId xmlns:a16="http://schemas.microsoft.com/office/drawing/2014/main" id="{36C1943C-347D-161F-6CDD-EB3076D1920F}"/>
                </a:ext>
              </a:extLst>
            </p:cNvPr>
            <p:cNvGrpSpPr/>
            <p:nvPr/>
          </p:nvGrpSpPr>
          <p:grpSpPr>
            <a:xfrm>
              <a:off x="5602981" y="2407169"/>
              <a:ext cx="5416000" cy="542604"/>
              <a:chOff x="5602981" y="2407169"/>
              <a:chExt cx="5416000" cy="542604"/>
            </a:xfrm>
          </p:grpSpPr>
          <p:grpSp>
            <p:nvGrpSpPr>
              <p:cNvPr id="38" name="Group 37">
                <a:extLst>
                  <a:ext uri="{FF2B5EF4-FFF2-40B4-BE49-F238E27FC236}">
                    <a16:creationId xmlns:a16="http://schemas.microsoft.com/office/drawing/2014/main" id="{B6B70643-3A44-77E2-76A3-E92BB9029FE5}"/>
                  </a:ext>
                </a:extLst>
              </p:cNvPr>
              <p:cNvGrpSpPr/>
              <p:nvPr/>
            </p:nvGrpSpPr>
            <p:grpSpPr>
              <a:xfrm>
                <a:off x="5602981" y="2407169"/>
                <a:ext cx="542605" cy="542604"/>
                <a:chOff x="5602981" y="2407169"/>
                <a:chExt cx="542605" cy="542604"/>
              </a:xfrm>
            </p:grpSpPr>
            <p:sp>
              <p:nvSpPr>
                <p:cNvPr id="40" name="Oval 39">
                  <a:extLst>
                    <a:ext uri="{FF2B5EF4-FFF2-40B4-BE49-F238E27FC236}">
                      <a16:creationId xmlns:a16="http://schemas.microsoft.com/office/drawing/2014/main" id="{CDC9DE94-DF65-7C0E-65FD-A7B1FFB2F0B7}"/>
                    </a:ext>
                  </a:extLst>
                </p:cNvPr>
                <p:cNvSpPr/>
                <p:nvPr/>
              </p:nvSpPr>
              <p:spPr>
                <a:xfrm>
                  <a:off x="5602981" y="2407169"/>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1" name="Oval 40">
                  <a:extLst>
                    <a:ext uri="{FF2B5EF4-FFF2-40B4-BE49-F238E27FC236}">
                      <a16:creationId xmlns:a16="http://schemas.microsoft.com/office/drawing/2014/main" id="{B73647A1-254C-47FE-FBA2-C6E02866C1CC}"/>
                    </a:ext>
                  </a:extLst>
                </p:cNvPr>
                <p:cNvSpPr/>
                <p:nvPr/>
              </p:nvSpPr>
              <p:spPr>
                <a:xfrm>
                  <a:off x="5678679" y="2482867"/>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2" name="TextBox 59">
                  <a:extLst>
                    <a:ext uri="{FF2B5EF4-FFF2-40B4-BE49-F238E27FC236}">
                      <a16:creationId xmlns:a16="http://schemas.microsoft.com/office/drawing/2014/main" id="{1996E4D3-989E-2C49-3724-FF8C394A7337}"/>
                    </a:ext>
                  </a:extLst>
                </p:cNvPr>
                <p:cNvSpPr txBox="1"/>
                <p:nvPr/>
              </p:nvSpPr>
              <p:spPr>
                <a:xfrm>
                  <a:off x="5664931" y="2509194"/>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04</a:t>
                  </a:r>
                  <a:endParaRPr lang="en-IN" dirty="0">
                    <a:solidFill>
                      <a:schemeClr val="bg1"/>
                    </a:solidFill>
                    <a:latin typeface="Calibri (Headings)"/>
                  </a:endParaRPr>
                </a:p>
              </p:txBody>
            </p:sp>
          </p:grpSp>
          <p:sp>
            <p:nvSpPr>
              <p:cNvPr id="39" name="TextBox 78">
                <a:extLst>
                  <a:ext uri="{FF2B5EF4-FFF2-40B4-BE49-F238E27FC236}">
                    <a16:creationId xmlns:a16="http://schemas.microsoft.com/office/drawing/2014/main" id="{2BB7F5E3-D474-3798-B69A-6A4A655A80E9}"/>
                  </a:ext>
                </a:extLst>
              </p:cNvPr>
              <p:cNvSpPr txBox="1"/>
              <p:nvPr/>
            </p:nvSpPr>
            <p:spPr>
              <a:xfrm>
                <a:off x="6315721" y="2503039"/>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Average suicide rate of each country  </a:t>
                </a:r>
              </a:p>
              <a:p>
                <a:pPr defTabSz="1219170">
                  <a:spcBef>
                    <a:spcPct val="20000"/>
                  </a:spcBef>
                  <a:defRPr/>
                </a:pPr>
                <a:endParaRPr lang="en-US" sz="400" b="1" dirty="0">
                  <a:solidFill>
                    <a:schemeClr val="bg1"/>
                  </a:solidFill>
                  <a:latin typeface="Calibri (Headings)"/>
                </a:endParaRPr>
              </a:p>
            </p:txBody>
          </p:sp>
        </p:grpSp>
        <p:grpSp>
          <p:nvGrpSpPr>
            <p:cNvPr id="8" name="Group 7">
              <a:extLst>
                <a:ext uri="{FF2B5EF4-FFF2-40B4-BE49-F238E27FC236}">
                  <a16:creationId xmlns:a16="http://schemas.microsoft.com/office/drawing/2014/main" id="{7C340BEC-0ED6-2CA0-E69D-362CE6A03ABD}"/>
                </a:ext>
              </a:extLst>
            </p:cNvPr>
            <p:cNvGrpSpPr/>
            <p:nvPr/>
          </p:nvGrpSpPr>
          <p:grpSpPr>
            <a:xfrm>
              <a:off x="5602981" y="3157700"/>
              <a:ext cx="5416000" cy="542604"/>
              <a:chOff x="5602981" y="3157700"/>
              <a:chExt cx="5416000" cy="542604"/>
            </a:xfrm>
          </p:grpSpPr>
          <p:grpSp>
            <p:nvGrpSpPr>
              <p:cNvPr id="33" name="Group 32">
                <a:extLst>
                  <a:ext uri="{FF2B5EF4-FFF2-40B4-BE49-F238E27FC236}">
                    <a16:creationId xmlns:a16="http://schemas.microsoft.com/office/drawing/2014/main" id="{9EF92B85-3351-5530-F742-FDBB79F89084}"/>
                  </a:ext>
                </a:extLst>
              </p:cNvPr>
              <p:cNvGrpSpPr/>
              <p:nvPr/>
            </p:nvGrpSpPr>
            <p:grpSpPr>
              <a:xfrm>
                <a:off x="5602981" y="3157700"/>
                <a:ext cx="542605" cy="542604"/>
                <a:chOff x="5602981" y="3157700"/>
                <a:chExt cx="542605" cy="542604"/>
              </a:xfrm>
            </p:grpSpPr>
            <p:sp>
              <p:nvSpPr>
                <p:cNvPr id="35" name="Oval 34">
                  <a:extLst>
                    <a:ext uri="{FF2B5EF4-FFF2-40B4-BE49-F238E27FC236}">
                      <a16:creationId xmlns:a16="http://schemas.microsoft.com/office/drawing/2014/main" id="{EB7B69A7-1DA4-6D22-EC7F-FEB87D185602}"/>
                    </a:ext>
                  </a:extLst>
                </p:cNvPr>
                <p:cNvSpPr/>
                <p:nvPr/>
              </p:nvSpPr>
              <p:spPr>
                <a:xfrm>
                  <a:off x="5602981" y="3157700"/>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Headings)"/>
                  </a:endParaRPr>
                </a:p>
              </p:txBody>
            </p:sp>
            <p:sp>
              <p:nvSpPr>
                <p:cNvPr id="36" name="Oval 35">
                  <a:extLst>
                    <a:ext uri="{FF2B5EF4-FFF2-40B4-BE49-F238E27FC236}">
                      <a16:creationId xmlns:a16="http://schemas.microsoft.com/office/drawing/2014/main" id="{C7DA0547-0564-F1D4-17BA-9D6FD7632BCE}"/>
                    </a:ext>
                  </a:extLst>
                </p:cNvPr>
                <p:cNvSpPr/>
                <p:nvPr/>
              </p:nvSpPr>
              <p:spPr>
                <a:xfrm>
                  <a:off x="5678679" y="3233398"/>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7" name="TextBox 60">
                  <a:extLst>
                    <a:ext uri="{FF2B5EF4-FFF2-40B4-BE49-F238E27FC236}">
                      <a16:creationId xmlns:a16="http://schemas.microsoft.com/office/drawing/2014/main" id="{3A4C1B01-00F6-D7B1-2ECE-7CF9EB12481A}"/>
                    </a:ext>
                  </a:extLst>
                </p:cNvPr>
                <p:cNvSpPr txBox="1"/>
                <p:nvPr/>
              </p:nvSpPr>
              <p:spPr>
                <a:xfrm>
                  <a:off x="5664932" y="3259725"/>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05</a:t>
                  </a:r>
                  <a:endParaRPr lang="en-IN" dirty="0">
                    <a:solidFill>
                      <a:schemeClr val="bg1"/>
                    </a:solidFill>
                    <a:latin typeface="Calibri (Headings)"/>
                  </a:endParaRPr>
                </a:p>
              </p:txBody>
            </p:sp>
          </p:grpSp>
          <p:sp>
            <p:nvSpPr>
              <p:cNvPr id="34" name="TextBox 79">
                <a:extLst>
                  <a:ext uri="{FF2B5EF4-FFF2-40B4-BE49-F238E27FC236}">
                    <a16:creationId xmlns:a16="http://schemas.microsoft.com/office/drawing/2014/main" id="{C82D95AB-CDDF-8994-E835-077908AF9180}"/>
                  </a:ext>
                </a:extLst>
              </p:cNvPr>
              <p:cNvSpPr txBox="1"/>
              <p:nvPr/>
            </p:nvSpPr>
            <p:spPr>
              <a:xfrm>
                <a:off x="6315721" y="3253570"/>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Yearly suicide rate analysis</a:t>
                </a:r>
              </a:p>
              <a:p>
                <a:pPr defTabSz="1219170">
                  <a:spcBef>
                    <a:spcPct val="20000"/>
                  </a:spcBef>
                  <a:defRPr/>
                </a:pPr>
                <a:endParaRPr lang="en-US" sz="400" b="1" dirty="0">
                  <a:solidFill>
                    <a:schemeClr val="bg1"/>
                  </a:solidFill>
                  <a:latin typeface="Calibri (Headings)"/>
                </a:endParaRPr>
              </a:p>
            </p:txBody>
          </p:sp>
        </p:grpSp>
        <p:grpSp>
          <p:nvGrpSpPr>
            <p:cNvPr id="9" name="Group 8">
              <a:extLst>
                <a:ext uri="{FF2B5EF4-FFF2-40B4-BE49-F238E27FC236}">
                  <a16:creationId xmlns:a16="http://schemas.microsoft.com/office/drawing/2014/main" id="{F8E8F949-4BFF-4566-12DC-919650304870}"/>
                </a:ext>
              </a:extLst>
            </p:cNvPr>
            <p:cNvGrpSpPr/>
            <p:nvPr/>
          </p:nvGrpSpPr>
          <p:grpSpPr>
            <a:xfrm>
              <a:off x="5602981" y="3908231"/>
              <a:ext cx="5416000" cy="542604"/>
              <a:chOff x="5602981" y="3908231"/>
              <a:chExt cx="5416000" cy="542604"/>
            </a:xfrm>
          </p:grpSpPr>
          <p:grpSp>
            <p:nvGrpSpPr>
              <p:cNvPr id="28" name="Group 27">
                <a:extLst>
                  <a:ext uri="{FF2B5EF4-FFF2-40B4-BE49-F238E27FC236}">
                    <a16:creationId xmlns:a16="http://schemas.microsoft.com/office/drawing/2014/main" id="{BB92986F-CD02-3263-D8B6-4446EC69D14E}"/>
                  </a:ext>
                </a:extLst>
              </p:cNvPr>
              <p:cNvGrpSpPr/>
              <p:nvPr/>
            </p:nvGrpSpPr>
            <p:grpSpPr>
              <a:xfrm>
                <a:off x="5602981" y="3908231"/>
                <a:ext cx="542605" cy="542604"/>
                <a:chOff x="5602981" y="3908231"/>
                <a:chExt cx="542605" cy="542604"/>
              </a:xfrm>
            </p:grpSpPr>
            <p:sp>
              <p:nvSpPr>
                <p:cNvPr id="30" name="Oval 29">
                  <a:extLst>
                    <a:ext uri="{FF2B5EF4-FFF2-40B4-BE49-F238E27FC236}">
                      <a16:creationId xmlns:a16="http://schemas.microsoft.com/office/drawing/2014/main" id="{BBE3F03B-3C0B-3411-5C45-4F5A19E535A3}"/>
                    </a:ext>
                  </a:extLst>
                </p:cNvPr>
                <p:cNvSpPr/>
                <p:nvPr/>
              </p:nvSpPr>
              <p:spPr>
                <a:xfrm>
                  <a:off x="5602981" y="390823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1" name="Oval 30">
                  <a:extLst>
                    <a:ext uri="{FF2B5EF4-FFF2-40B4-BE49-F238E27FC236}">
                      <a16:creationId xmlns:a16="http://schemas.microsoft.com/office/drawing/2014/main" id="{E26A109E-08DA-B0F7-BCD7-C13D60716FB5}"/>
                    </a:ext>
                  </a:extLst>
                </p:cNvPr>
                <p:cNvSpPr/>
                <p:nvPr/>
              </p:nvSpPr>
              <p:spPr>
                <a:xfrm>
                  <a:off x="5678679" y="398392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2" name="TextBox 61">
                  <a:extLst>
                    <a:ext uri="{FF2B5EF4-FFF2-40B4-BE49-F238E27FC236}">
                      <a16:creationId xmlns:a16="http://schemas.microsoft.com/office/drawing/2014/main" id="{0CE812DC-4AF5-30FC-953C-30BC3C057756}"/>
                    </a:ext>
                  </a:extLst>
                </p:cNvPr>
                <p:cNvSpPr txBox="1"/>
                <p:nvPr/>
              </p:nvSpPr>
              <p:spPr>
                <a:xfrm>
                  <a:off x="5664931" y="4010256"/>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06</a:t>
                  </a:r>
                  <a:endParaRPr lang="en-IN" dirty="0">
                    <a:solidFill>
                      <a:schemeClr val="bg1"/>
                    </a:solidFill>
                    <a:latin typeface="Calibri (Headings)"/>
                  </a:endParaRPr>
                </a:p>
              </p:txBody>
            </p:sp>
          </p:grpSp>
          <p:sp>
            <p:nvSpPr>
              <p:cNvPr id="29" name="TextBox 80">
                <a:extLst>
                  <a:ext uri="{FF2B5EF4-FFF2-40B4-BE49-F238E27FC236}">
                    <a16:creationId xmlns:a16="http://schemas.microsoft.com/office/drawing/2014/main" id="{019A9E9C-1C43-7989-31F0-0D5F13040AF0}"/>
                  </a:ext>
                </a:extLst>
              </p:cNvPr>
              <p:cNvSpPr txBox="1"/>
              <p:nvPr/>
            </p:nvSpPr>
            <p:spPr>
              <a:xfrm>
                <a:off x="6315721" y="4004101"/>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Country + year suicide rate analysis </a:t>
                </a:r>
              </a:p>
              <a:p>
                <a:pPr defTabSz="1219170">
                  <a:spcBef>
                    <a:spcPct val="20000"/>
                  </a:spcBef>
                  <a:defRPr/>
                </a:pPr>
                <a:endParaRPr lang="en-US" sz="400" b="1" dirty="0">
                  <a:solidFill>
                    <a:schemeClr val="bg1"/>
                  </a:solidFill>
                  <a:latin typeface="Calibri (Headings)"/>
                </a:endParaRPr>
              </a:p>
            </p:txBody>
          </p:sp>
        </p:grpSp>
        <p:grpSp>
          <p:nvGrpSpPr>
            <p:cNvPr id="10" name="Group 9">
              <a:extLst>
                <a:ext uri="{FF2B5EF4-FFF2-40B4-BE49-F238E27FC236}">
                  <a16:creationId xmlns:a16="http://schemas.microsoft.com/office/drawing/2014/main" id="{EDF01198-F4DE-E5E3-910A-B1818E9FFF17}"/>
                </a:ext>
              </a:extLst>
            </p:cNvPr>
            <p:cNvGrpSpPr/>
            <p:nvPr/>
          </p:nvGrpSpPr>
          <p:grpSpPr>
            <a:xfrm>
              <a:off x="5602981" y="4658762"/>
              <a:ext cx="5378650" cy="542604"/>
              <a:chOff x="5602981" y="4658762"/>
              <a:chExt cx="5378650" cy="542604"/>
            </a:xfrm>
          </p:grpSpPr>
          <p:grpSp>
            <p:nvGrpSpPr>
              <p:cNvPr id="23" name="Group 22">
                <a:extLst>
                  <a:ext uri="{FF2B5EF4-FFF2-40B4-BE49-F238E27FC236}">
                    <a16:creationId xmlns:a16="http://schemas.microsoft.com/office/drawing/2014/main" id="{52DA3CCD-07B1-2208-A387-5D36892A434B}"/>
                  </a:ext>
                </a:extLst>
              </p:cNvPr>
              <p:cNvGrpSpPr/>
              <p:nvPr/>
            </p:nvGrpSpPr>
            <p:grpSpPr>
              <a:xfrm>
                <a:off x="5602981" y="4658762"/>
                <a:ext cx="542605" cy="542604"/>
                <a:chOff x="5602981" y="4658762"/>
                <a:chExt cx="542605" cy="542604"/>
              </a:xfrm>
            </p:grpSpPr>
            <p:sp>
              <p:nvSpPr>
                <p:cNvPr id="25" name="Oval 24">
                  <a:extLst>
                    <a:ext uri="{FF2B5EF4-FFF2-40B4-BE49-F238E27FC236}">
                      <a16:creationId xmlns:a16="http://schemas.microsoft.com/office/drawing/2014/main" id="{32FE09FE-F04D-F37D-5F02-21B0E4386F54}"/>
                    </a:ext>
                  </a:extLst>
                </p:cNvPr>
                <p:cNvSpPr/>
                <p:nvPr/>
              </p:nvSpPr>
              <p:spPr>
                <a:xfrm>
                  <a:off x="5602981" y="4658762"/>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6" name="Oval 25">
                  <a:extLst>
                    <a:ext uri="{FF2B5EF4-FFF2-40B4-BE49-F238E27FC236}">
                      <a16:creationId xmlns:a16="http://schemas.microsoft.com/office/drawing/2014/main" id="{EEDE8B65-7FDF-75B4-FBDB-43FDC553143F}"/>
                    </a:ext>
                  </a:extLst>
                </p:cNvPr>
                <p:cNvSpPr/>
                <p:nvPr/>
              </p:nvSpPr>
              <p:spPr>
                <a:xfrm>
                  <a:off x="5678679" y="4734460"/>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7" name="TextBox 62">
                  <a:extLst>
                    <a:ext uri="{FF2B5EF4-FFF2-40B4-BE49-F238E27FC236}">
                      <a16:creationId xmlns:a16="http://schemas.microsoft.com/office/drawing/2014/main" id="{4A1A0721-2F79-C59D-C5BC-D78C37498909}"/>
                    </a:ext>
                  </a:extLst>
                </p:cNvPr>
                <p:cNvSpPr txBox="1"/>
                <p:nvPr/>
              </p:nvSpPr>
              <p:spPr>
                <a:xfrm>
                  <a:off x="5664931" y="4760787"/>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07</a:t>
                  </a:r>
                  <a:endParaRPr lang="en-IN" dirty="0">
                    <a:solidFill>
                      <a:schemeClr val="bg1"/>
                    </a:solidFill>
                    <a:latin typeface="Calibri (Headings)"/>
                  </a:endParaRPr>
                </a:p>
              </p:txBody>
            </p:sp>
          </p:grpSp>
          <p:sp>
            <p:nvSpPr>
              <p:cNvPr id="24" name="TextBox 81">
                <a:extLst>
                  <a:ext uri="{FF2B5EF4-FFF2-40B4-BE49-F238E27FC236}">
                    <a16:creationId xmlns:a16="http://schemas.microsoft.com/office/drawing/2014/main" id="{003CD034-EEE5-3C34-E9E4-93CA7AF2915E}"/>
                  </a:ext>
                </a:extLst>
              </p:cNvPr>
              <p:cNvSpPr txBox="1"/>
              <p:nvPr/>
            </p:nvSpPr>
            <p:spPr>
              <a:xfrm>
                <a:off x="6278371" y="4754631"/>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i="0" dirty="0">
                    <a:solidFill>
                      <a:schemeClr val="bg1"/>
                    </a:solidFill>
                    <a:effectLst/>
                    <a:latin typeface="Helvetica Neue"/>
                  </a:rPr>
                  <a:t>Checking suicides_no by age-group</a:t>
                </a:r>
                <a:endParaRPr lang="en-US"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11" name="Group 10">
              <a:extLst>
                <a:ext uri="{FF2B5EF4-FFF2-40B4-BE49-F238E27FC236}">
                  <a16:creationId xmlns:a16="http://schemas.microsoft.com/office/drawing/2014/main" id="{4808D74E-D40F-38BF-8DDF-002FBE3A7C15}"/>
                </a:ext>
              </a:extLst>
            </p:cNvPr>
            <p:cNvGrpSpPr/>
            <p:nvPr/>
          </p:nvGrpSpPr>
          <p:grpSpPr>
            <a:xfrm>
              <a:off x="5602981" y="5409293"/>
              <a:ext cx="5416000" cy="542604"/>
              <a:chOff x="5602981" y="5409293"/>
              <a:chExt cx="5416000" cy="542604"/>
            </a:xfrm>
          </p:grpSpPr>
          <p:grpSp>
            <p:nvGrpSpPr>
              <p:cNvPr id="18" name="Group 17">
                <a:extLst>
                  <a:ext uri="{FF2B5EF4-FFF2-40B4-BE49-F238E27FC236}">
                    <a16:creationId xmlns:a16="http://schemas.microsoft.com/office/drawing/2014/main" id="{7EC3B304-3898-28B6-BE8D-468B3B7DE1BF}"/>
                  </a:ext>
                </a:extLst>
              </p:cNvPr>
              <p:cNvGrpSpPr/>
              <p:nvPr/>
            </p:nvGrpSpPr>
            <p:grpSpPr>
              <a:xfrm>
                <a:off x="5602981" y="5409293"/>
                <a:ext cx="542605" cy="542604"/>
                <a:chOff x="5602981" y="5409293"/>
                <a:chExt cx="542605" cy="542604"/>
              </a:xfrm>
            </p:grpSpPr>
            <p:sp>
              <p:nvSpPr>
                <p:cNvPr id="20" name="Oval 19">
                  <a:extLst>
                    <a:ext uri="{FF2B5EF4-FFF2-40B4-BE49-F238E27FC236}">
                      <a16:creationId xmlns:a16="http://schemas.microsoft.com/office/drawing/2014/main" id="{F9BCDDA6-E92C-C4F4-CD80-F4FA4819F31F}"/>
                    </a:ext>
                  </a:extLst>
                </p:cNvPr>
                <p:cNvSpPr/>
                <p:nvPr/>
              </p:nvSpPr>
              <p:spPr>
                <a:xfrm>
                  <a:off x="5602981" y="5409293"/>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1" name="Oval 20">
                  <a:extLst>
                    <a:ext uri="{FF2B5EF4-FFF2-40B4-BE49-F238E27FC236}">
                      <a16:creationId xmlns:a16="http://schemas.microsoft.com/office/drawing/2014/main" id="{5C8DC5AC-198B-CFB5-F49B-651B4FB43213}"/>
                    </a:ext>
                  </a:extLst>
                </p:cNvPr>
                <p:cNvSpPr/>
                <p:nvPr/>
              </p:nvSpPr>
              <p:spPr>
                <a:xfrm>
                  <a:off x="5678679" y="5484991"/>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2" name="TextBox 63">
                  <a:extLst>
                    <a:ext uri="{FF2B5EF4-FFF2-40B4-BE49-F238E27FC236}">
                      <a16:creationId xmlns:a16="http://schemas.microsoft.com/office/drawing/2014/main" id="{F340877F-BAC1-F80D-B5E9-983BD6EDFFDD}"/>
                    </a:ext>
                  </a:extLst>
                </p:cNvPr>
                <p:cNvSpPr txBox="1"/>
                <p:nvPr/>
              </p:nvSpPr>
              <p:spPr>
                <a:xfrm>
                  <a:off x="5664931" y="5511318"/>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08</a:t>
                  </a:r>
                  <a:endParaRPr lang="en-IN" dirty="0">
                    <a:solidFill>
                      <a:schemeClr val="bg1"/>
                    </a:solidFill>
                    <a:latin typeface="Calibri (Headings)"/>
                  </a:endParaRPr>
                </a:p>
              </p:txBody>
            </p:sp>
          </p:grpSp>
          <p:sp>
            <p:nvSpPr>
              <p:cNvPr id="19" name="TextBox 82">
                <a:extLst>
                  <a:ext uri="{FF2B5EF4-FFF2-40B4-BE49-F238E27FC236}">
                    <a16:creationId xmlns:a16="http://schemas.microsoft.com/office/drawing/2014/main" id="{7B054D0C-E029-6B2F-B6DB-F11A3B91A7B9}"/>
                  </a:ext>
                </a:extLst>
              </p:cNvPr>
              <p:cNvSpPr txBox="1"/>
              <p:nvPr/>
            </p:nvSpPr>
            <p:spPr>
              <a:xfrm>
                <a:off x="6315721" y="5505163"/>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sz="1800" b="1" i="0" dirty="0">
                    <a:solidFill>
                      <a:schemeClr val="bg1"/>
                    </a:solidFill>
                    <a:effectLst/>
                    <a:latin typeface="Helvetica Neue"/>
                  </a:rPr>
                  <a:t>Country+gender suicide rate analysis</a:t>
                </a:r>
                <a:r>
                  <a:rPr lang="en-US" b="1" dirty="0">
                    <a:solidFill>
                      <a:schemeClr val="bg1"/>
                    </a:solidFill>
                    <a:latin typeface="Calibri (Headings)"/>
                  </a:rPr>
                  <a:t>  </a:t>
                </a:r>
              </a:p>
              <a:p>
                <a:pPr defTabSz="1219170">
                  <a:spcBef>
                    <a:spcPct val="20000"/>
                  </a:spcBef>
                  <a:defRPr/>
                </a:pPr>
                <a:endParaRPr lang="en-US" sz="400" b="1" dirty="0">
                  <a:solidFill>
                    <a:schemeClr val="bg1"/>
                  </a:solidFill>
                  <a:latin typeface="Calibri (Headings)"/>
                </a:endParaRPr>
              </a:p>
            </p:txBody>
          </p:sp>
        </p:grpSp>
        <p:grpSp>
          <p:nvGrpSpPr>
            <p:cNvPr id="12" name="Group 11">
              <a:extLst>
                <a:ext uri="{FF2B5EF4-FFF2-40B4-BE49-F238E27FC236}">
                  <a16:creationId xmlns:a16="http://schemas.microsoft.com/office/drawing/2014/main" id="{5D9D66C1-D4FE-E0BC-8AF9-4315CCA088F9}"/>
                </a:ext>
              </a:extLst>
            </p:cNvPr>
            <p:cNvGrpSpPr/>
            <p:nvPr/>
          </p:nvGrpSpPr>
          <p:grpSpPr>
            <a:xfrm>
              <a:off x="5602981" y="6159821"/>
              <a:ext cx="5416000" cy="542604"/>
              <a:chOff x="5602981" y="6159821"/>
              <a:chExt cx="5416000" cy="542604"/>
            </a:xfrm>
          </p:grpSpPr>
          <p:grpSp>
            <p:nvGrpSpPr>
              <p:cNvPr id="13" name="Group 12">
                <a:extLst>
                  <a:ext uri="{FF2B5EF4-FFF2-40B4-BE49-F238E27FC236}">
                    <a16:creationId xmlns:a16="http://schemas.microsoft.com/office/drawing/2014/main" id="{27A12603-0A02-0C6E-81A8-546E4D9DDA2E}"/>
                  </a:ext>
                </a:extLst>
              </p:cNvPr>
              <p:cNvGrpSpPr/>
              <p:nvPr/>
            </p:nvGrpSpPr>
            <p:grpSpPr>
              <a:xfrm>
                <a:off x="5602981" y="6159821"/>
                <a:ext cx="542605" cy="542604"/>
                <a:chOff x="5602981" y="6159821"/>
                <a:chExt cx="542605" cy="542604"/>
              </a:xfrm>
            </p:grpSpPr>
            <p:sp>
              <p:nvSpPr>
                <p:cNvPr id="15" name="Oval 14">
                  <a:extLst>
                    <a:ext uri="{FF2B5EF4-FFF2-40B4-BE49-F238E27FC236}">
                      <a16:creationId xmlns:a16="http://schemas.microsoft.com/office/drawing/2014/main" id="{9065CFB5-AC20-9943-4391-D456861214D7}"/>
                    </a:ext>
                  </a:extLst>
                </p:cNvPr>
                <p:cNvSpPr/>
                <p:nvPr/>
              </p:nvSpPr>
              <p:spPr>
                <a:xfrm>
                  <a:off x="5602981" y="615982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6" name="Oval 15">
                  <a:extLst>
                    <a:ext uri="{FF2B5EF4-FFF2-40B4-BE49-F238E27FC236}">
                      <a16:creationId xmlns:a16="http://schemas.microsoft.com/office/drawing/2014/main" id="{E6AD88AE-7DAC-A30E-FB42-EC488E564E67}"/>
                    </a:ext>
                  </a:extLst>
                </p:cNvPr>
                <p:cNvSpPr/>
                <p:nvPr/>
              </p:nvSpPr>
              <p:spPr>
                <a:xfrm>
                  <a:off x="5678679" y="623551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7" name="TextBox 64">
                  <a:extLst>
                    <a:ext uri="{FF2B5EF4-FFF2-40B4-BE49-F238E27FC236}">
                      <a16:creationId xmlns:a16="http://schemas.microsoft.com/office/drawing/2014/main" id="{3160B0F2-1394-C502-7A07-08CA1FB6D428}"/>
                    </a:ext>
                  </a:extLst>
                </p:cNvPr>
                <p:cNvSpPr txBox="1"/>
                <p:nvPr/>
              </p:nvSpPr>
              <p:spPr>
                <a:xfrm>
                  <a:off x="5652107" y="6261846"/>
                  <a:ext cx="44435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Calibri (Headings)"/>
                    </a:rPr>
                    <a:t>09</a:t>
                  </a:r>
                  <a:endParaRPr lang="en-IN" sz="2000" dirty="0">
                    <a:solidFill>
                      <a:schemeClr val="bg1"/>
                    </a:solidFill>
                    <a:latin typeface="Calibri (Headings)"/>
                  </a:endParaRPr>
                </a:p>
              </p:txBody>
            </p:sp>
          </p:grpSp>
          <p:sp>
            <p:nvSpPr>
              <p:cNvPr id="14" name="TextBox 83">
                <a:extLst>
                  <a:ext uri="{FF2B5EF4-FFF2-40B4-BE49-F238E27FC236}">
                    <a16:creationId xmlns:a16="http://schemas.microsoft.com/office/drawing/2014/main" id="{DF371EEA-3A07-8A6B-5D3D-F6C78C98A453}"/>
                  </a:ext>
                </a:extLst>
              </p:cNvPr>
              <p:cNvSpPr txBox="1"/>
              <p:nvPr/>
            </p:nvSpPr>
            <p:spPr>
              <a:xfrm>
                <a:off x="6315721" y="6255691"/>
                <a:ext cx="4703260" cy="35086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 </a:t>
                </a:r>
                <a:r>
                  <a:rPr lang="en-US" b="1" i="0" dirty="0">
                    <a:solidFill>
                      <a:schemeClr val="bg1"/>
                    </a:solidFill>
                    <a:effectLst/>
                    <a:latin typeface="Helvetica Neue"/>
                  </a:rPr>
                  <a:t>Count of suicides by gender</a:t>
                </a:r>
                <a:endParaRPr lang="en-US"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sp>
        <p:nvSpPr>
          <p:cNvPr id="114" name="TextBox 113">
            <a:extLst>
              <a:ext uri="{FF2B5EF4-FFF2-40B4-BE49-F238E27FC236}">
                <a16:creationId xmlns:a16="http://schemas.microsoft.com/office/drawing/2014/main" id="{1990E8CE-7E0A-BEBC-3DCD-614F54EF1312}"/>
              </a:ext>
            </a:extLst>
          </p:cNvPr>
          <p:cNvSpPr txBox="1"/>
          <p:nvPr/>
        </p:nvSpPr>
        <p:spPr>
          <a:xfrm>
            <a:off x="325454" y="3113390"/>
            <a:ext cx="4755071" cy="707886"/>
          </a:xfrm>
          <a:prstGeom prst="rect">
            <a:avLst/>
          </a:prstGeom>
          <a:noFill/>
        </p:spPr>
        <p:txBody>
          <a:bodyPr wrap="square">
            <a:spAutoFit/>
          </a:bodyPr>
          <a:lstStyle/>
          <a:p>
            <a:pPr algn="ctr"/>
            <a:r>
              <a:rPr lang="en-IN" sz="4000" dirty="0">
                <a:solidFill>
                  <a:schemeClr val="tx1">
                    <a:lumMod val="95000"/>
                    <a:lumOff val="5000"/>
                  </a:schemeClr>
                </a:solidFill>
                <a:latin typeface="Script MT Bold" panose="03040602040607080904" pitchFamily="66" charset="0"/>
              </a:rPr>
              <a:t>Table Of Contents</a:t>
            </a:r>
          </a:p>
        </p:txBody>
      </p:sp>
      <p:sp>
        <p:nvSpPr>
          <p:cNvPr id="117" name="TextBox 73">
            <a:extLst>
              <a:ext uri="{FF2B5EF4-FFF2-40B4-BE49-F238E27FC236}">
                <a16:creationId xmlns:a16="http://schemas.microsoft.com/office/drawing/2014/main" id="{52B14DD1-9992-0159-2A3E-F4057B88EBEB}"/>
              </a:ext>
            </a:extLst>
          </p:cNvPr>
          <p:cNvSpPr txBox="1"/>
          <p:nvPr/>
        </p:nvSpPr>
        <p:spPr>
          <a:xfrm>
            <a:off x="6757106" y="345102"/>
            <a:ext cx="5043849" cy="27699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Introduction</a:t>
            </a:r>
          </a:p>
        </p:txBody>
      </p:sp>
    </p:spTree>
    <p:extLst>
      <p:ext uri="{BB962C8B-B14F-4D97-AF65-F5344CB8AC3E}">
        <p14:creationId xmlns:p14="http://schemas.microsoft.com/office/powerpoint/2010/main" val="271179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4AA84E-AD17-F7E3-CF80-BF0356F49C53}"/>
              </a:ext>
            </a:extLst>
          </p:cNvPr>
          <p:cNvPicPr>
            <a:picLocks noGrp="1" noChangeAspect="1"/>
          </p:cNvPicPr>
          <p:nvPr>
            <p:ph idx="1"/>
          </p:nvPr>
        </p:nvPicPr>
        <p:blipFill>
          <a:blip r:embed="rId3"/>
          <a:stretch>
            <a:fillRect/>
          </a:stretch>
        </p:blipFill>
        <p:spPr>
          <a:xfrm>
            <a:off x="327666" y="441960"/>
            <a:ext cx="11437613" cy="5775959"/>
          </a:xfrm>
          <a:effectLst>
            <a:glow rad="127000">
              <a:srgbClr val="FFFF00"/>
            </a:glow>
            <a:innerShdw blurRad="63500" dist="50800" dir="18900000">
              <a:prstClr val="black">
                <a:alpha val="50000"/>
              </a:prstClr>
            </a:innerShdw>
          </a:effectLst>
        </p:spPr>
      </p:pic>
    </p:spTree>
    <p:extLst>
      <p:ext uri="{BB962C8B-B14F-4D97-AF65-F5344CB8AC3E}">
        <p14:creationId xmlns:p14="http://schemas.microsoft.com/office/powerpoint/2010/main" val="242579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69789-5693-52D2-3907-C515AEC4EE43}"/>
              </a:ext>
            </a:extLst>
          </p:cNvPr>
          <p:cNvSpPr>
            <a:spLocks noGrp="1"/>
          </p:cNvSpPr>
          <p:nvPr>
            <p:ph idx="1"/>
          </p:nvPr>
        </p:nvSpPr>
        <p:spPr>
          <a:xfrm>
            <a:off x="365760" y="1327355"/>
            <a:ext cx="11643360" cy="4849608"/>
          </a:xfrm>
          <a:gradFill flip="none" rotWithShape="1">
            <a:gsLst>
              <a:gs pos="0">
                <a:schemeClr val="accent5">
                  <a:lumMod val="34000"/>
                  <a:lumOff val="66000"/>
                  <a:alpha val="62000"/>
                </a:schemeClr>
              </a:gs>
              <a:gs pos="35000">
                <a:schemeClr val="accent5">
                  <a:lumMod val="0"/>
                  <a:lumOff val="100000"/>
                </a:schemeClr>
              </a:gs>
              <a:gs pos="100000">
                <a:schemeClr val="accent5">
                  <a:lumMod val="100000"/>
                </a:schemeClr>
              </a:gs>
            </a:gsLst>
            <a:path path="rect">
              <a:fillToRect l="100000" t="100000"/>
            </a:path>
            <a:tileRect r="-100000" b="-100000"/>
          </a:gradFill>
          <a:ln>
            <a:solidFill>
              <a:schemeClr val="accent1">
                <a:shade val="15000"/>
              </a:schemeClr>
            </a:solidFill>
          </a:ln>
          <a:effectLst>
            <a:innerShdw blurRad="63500" dist="50800" dir="18900000">
              <a:prstClr val="black">
                <a:alpha val="50000"/>
              </a:prstClr>
            </a:innerShdw>
          </a:effectLst>
        </p:spPr>
        <p:txBody>
          <a:bodyPr>
            <a:normAutofit/>
          </a:bodyPr>
          <a:lstStyle/>
          <a:p>
            <a:pPr marL="0" indent="0">
              <a:buNone/>
            </a:pPr>
            <a:r>
              <a:rPr lang="en-US" sz="4800" b="0" i="0" dirty="0">
                <a:solidFill>
                  <a:schemeClr val="bg1"/>
                </a:solidFill>
                <a:effectLst/>
                <a:latin typeface="Söhne"/>
              </a:rPr>
              <a:t>The male suicide rate is three times higher than the female suicide rate, with males accounting for 76.9% and females for 23.1% of suicides.</a:t>
            </a:r>
            <a:endParaRPr lang="en-IN" sz="4800" dirty="0">
              <a:solidFill>
                <a:schemeClr val="bg1"/>
              </a:solidFill>
            </a:endParaRPr>
          </a:p>
        </p:txBody>
      </p:sp>
      <p:sp>
        <p:nvSpPr>
          <p:cNvPr id="4" name="Title 3">
            <a:extLst>
              <a:ext uri="{FF2B5EF4-FFF2-40B4-BE49-F238E27FC236}">
                <a16:creationId xmlns:a16="http://schemas.microsoft.com/office/drawing/2014/main" id="{42C60650-20AB-FE47-CD0D-3423D659F495}"/>
              </a:ext>
            </a:extLst>
          </p:cNvPr>
          <p:cNvSpPr>
            <a:spLocks noGrp="1"/>
          </p:cNvSpPr>
          <p:nvPr>
            <p:ph type="title"/>
          </p:nvPr>
        </p:nvSpPr>
        <p:spPr>
          <a:xfrm>
            <a:off x="365759" y="173038"/>
            <a:ext cx="11643360" cy="1066800"/>
          </a:xfrm>
          <a:gradFill flip="none" rotWithShape="1">
            <a:gsLst>
              <a:gs pos="0">
                <a:schemeClr val="accent2">
                  <a:lumMod val="0"/>
                  <a:lumOff val="100000"/>
                </a:schemeClr>
              </a:gs>
              <a:gs pos="48000">
                <a:schemeClr val="accent2">
                  <a:lumMod val="97000"/>
                  <a:lumOff val="3000"/>
                </a:schemeClr>
              </a:gs>
              <a:gs pos="100000">
                <a:schemeClr val="accent2">
                  <a:lumMod val="60000"/>
                  <a:lumOff val="40000"/>
                </a:schemeClr>
              </a:gs>
            </a:gsLst>
            <a:lin ang="16200000" scaled="1"/>
            <a:tileRect/>
          </a:gradFill>
          <a:effectLst>
            <a:innerShdw blurRad="63500" dist="50800" dir="5400000">
              <a:prstClr val="black">
                <a:alpha val="50000"/>
              </a:prstClr>
            </a:innerShdw>
          </a:effectLst>
        </p:spPr>
        <p:txBody>
          <a:bodyPr/>
          <a:lstStyle/>
          <a:p>
            <a:r>
              <a:rPr lang="en-US" sz="4400" dirty="0">
                <a:solidFill>
                  <a:srgbClr val="FFFF00"/>
                </a:solidFill>
                <a:latin typeface="Bahnschrift SemiBold Condensed" panose="020B0502040204020203" pitchFamily="34" charset="0"/>
              </a:rPr>
              <a:t>So, we can conclude from above graph -:</a:t>
            </a:r>
            <a:endParaRPr lang="en-IN" dirty="0">
              <a:solidFill>
                <a:srgbClr val="FFFF00"/>
              </a:solidFill>
            </a:endParaRPr>
          </a:p>
        </p:txBody>
      </p:sp>
    </p:spTree>
    <p:extLst>
      <p:ext uri="{BB962C8B-B14F-4D97-AF65-F5344CB8AC3E}">
        <p14:creationId xmlns:p14="http://schemas.microsoft.com/office/powerpoint/2010/main" val="109879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B985-CF14-8ADA-D793-57F8FB65BD17}"/>
              </a:ext>
            </a:extLst>
          </p:cNvPr>
          <p:cNvSpPr>
            <a:spLocks noGrp="1"/>
          </p:cNvSpPr>
          <p:nvPr>
            <p:ph type="title"/>
          </p:nvPr>
        </p:nvSpPr>
        <p:spPr>
          <a:xfrm>
            <a:off x="393290" y="88490"/>
            <a:ext cx="11248105" cy="723274"/>
          </a:xfr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a:normAutofit/>
          </a:bodyPr>
          <a:lstStyle/>
          <a:p>
            <a:r>
              <a:rPr lang="en-US" b="1" i="0" dirty="0">
                <a:solidFill>
                  <a:srgbClr val="C00000"/>
                </a:solidFill>
                <a:effectLst/>
                <a:latin typeface="Gloucester MT Extra Condensed" panose="02030808020601010101" pitchFamily="18" charset="0"/>
              </a:rPr>
              <a:t>                               Age+Gender suicide rate analysis</a:t>
            </a:r>
            <a:endParaRPr lang="en-IN" dirty="0"/>
          </a:p>
        </p:txBody>
      </p:sp>
      <p:pic>
        <p:nvPicPr>
          <p:cNvPr id="7170" name="Picture 2">
            <a:extLst>
              <a:ext uri="{FF2B5EF4-FFF2-40B4-BE49-F238E27FC236}">
                <a16:creationId xmlns:a16="http://schemas.microsoft.com/office/drawing/2014/main" id="{EE58133E-4C9C-F726-9720-3A419600E2B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3291" y="970383"/>
            <a:ext cx="11248104" cy="5542482"/>
          </a:xfrm>
          <a:prstGeom prst="rect">
            <a:avLst/>
          </a:prstGeom>
          <a:noFill/>
          <a:effectLst>
            <a:glow rad="127000">
              <a:srgbClr val="7030A0"/>
            </a:glow>
            <a:innerShdw blurRad="63500" dist="508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5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additive="base">
                                        <p:cTn id="12" dur="500" fill="hold"/>
                                        <p:tgtEl>
                                          <p:spTgt spid="7170"/>
                                        </p:tgtEl>
                                        <p:attrNameLst>
                                          <p:attrName>ppt_x</p:attrName>
                                        </p:attrNameLst>
                                      </p:cBhvr>
                                      <p:tavLst>
                                        <p:tav tm="0">
                                          <p:val>
                                            <p:strVal val="#ppt_x"/>
                                          </p:val>
                                        </p:tav>
                                        <p:tav tm="100000">
                                          <p:val>
                                            <p:strVal val="#ppt_x"/>
                                          </p:val>
                                        </p:tav>
                                      </p:tavLst>
                                    </p:anim>
                                    <p:anim calcmode="lin" valueType="num">
                                      <p:cBhvr additive="base">
                                        <p:cTn id="13"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522EC-5083-1EEA-B321-554AA571895F}"/>
              </a:ext>
            </a:extLst>
          </p:cNvPr>
          <p:cNvSpPr>
            <a:spLocks noGrp="1"/>
          </p:cNvSpPr>
          <p:nvPr>
            <p:ph idx="1"/>
          </p:nvPr>
        </p:nvSpPr>
        <p:spPr>
          <a:xfrm>
            <a:off x="457200" y="1504335"/>
            <a:ext cx="11349038" cy="4672628"/>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innerShdw blurRad="63500" dist="50800" dir="18900000">
              <a:prstClr val="black">
                <a:alpha val="50000"/>
              </a:prstClr>
            </a:innerShdw>
          </a:effectLst>
        </p:spPr>
        <p:txBody>
          <a:bodyPr/>
          <a:lstStyle/>
          <a:p>
            <a:r>
              <a:rPr lang="en-US" sz="4800" b="0" i="0" dirty="0">
                <a:solidFill>
                  <a:srgbClr val="7030A0"/>
                </a:solidFill>
                <a:effectLst/>
                <a:latin typeface="Söhne"/>
              </a:rPr>
              <a:t>Among both males and females, the age group 35-54 has the highest suicide rates, while the age group 5-14 has the lowest suicide rates for both genders.</a:t>
            </a:r>
            <a:endParaRPr lang="en-IN" sz="4800" dirty="0">
              <a:solidFill>
                <a:srgbClr val="7030A0"/>
              </a:solidFill>
            </a:endParaRPr>
          </a:p>
          <a:p>
            <a:endParaRPr lang="en-IN" dirty="0"/>
          </a:p>
        </p:txBody>
      </p:sp>
      <p:sp>
        <p:nvSpPr>
          <p:cNvPr id="4" name="Title 3">
            <a:extLst>
              <a:ext uri="{FF2B5EF4-FFF2-40B4-BE49-F238E27FC236}">
                <a16:creationId xmlns:a16="http://schemas.microsoft.com/office/drawing/2014/main" id="{16DA757B-F700-58D3-7813-06BC10C38DE3}"/>
              </a:ext>
            </a:extLst>
          </p:cNvPr>
          <p:cNvSpPr>
            <a:spLocks noGrp="1"/>
          </p:cNvSpPr>
          <p:nvPr>
            <p:ph type="title"/>
          </p:nvPr>
        </p:nvSpPr>
        <p:spPr>
          <a:xfrm>
            <a:off x="457200" y="193675"/>
            <a:ext cx="11349038" cy="1035050"/>
          </a:xfr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8100000">
              <a:prstClr val="black">
                <a:alpha val="50000"/>
              </a:prstClr>
            </a:innerShdw>
          </a:effectLst>
        </p:spPr>
        <p:txBody>
          <a:bodyPr/>
          <a:lstStyle/>
          <a:p>
            <a:r>
              <a:rPr lang="en-US" sz="4400" dirty="0">
                <a:solidFill>
                  <a:srgbClr val="FF0000"/>
                </a:solidFill>
                <a:latin typeface="Bahnschrift SemiBold Condensed" panose="020B0502040204020203" pitchFamily="34" charset="0"/>
              </a:rPr>
              <a:t>So, we can conclude from above graph -:</a:t>
            </a:r>
            <a:endParaRPr lang="en-IN" dirty="0">
              <a:solidFill>
                <a:srgbClr val="FF0000"/>
              </a:solidFill>
            </a:endParaRPr>
          </a:p>
        </p:txBody>
      </p:sp>
    </p:spTree>
    <p:extLst>
      <p:ext uri="{BB962C8B-B14F-4D97-AF65-F5344CB8AC3E}">
        <p14:creationId xmlns:p14="http://schemas.microsoft.com/office/powerpoint/2010/main" val="113938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2B8-9002-D390-B2BE-82BE04017B40}"/>
              </a:ext>
            </a:extLst>
          </p:cNvPr>
          <p:cNvSpPr>
            <a:spLocks noGrp="1"/>
          </p:cNvSpPr>
          <p:nvPr>
            <p:ph type="title"/>
          </p:nvPr>
        </p:nvSpPr>
        <p:spPr>
          <a:xfrm>
            <a:off x="370116" y="137652"/>
            <a:ext cx="11451770" cy="816077"/>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a:innerShdw blurRad="63500" dist="50800" dir="18900000">
              <a:prstClr val="black">
                <a:alpha val="50000"/>
              </a:prstClr>
            </a:innerShdw>
          </a:effectLst>
        </p:spPr>
        <p:txBody>
          <a:bodyPr/>
          <a:lstStyle/>
          <a:p>
            <a:r>
              <a:rPr lang="en-IN" b="1" dirty="0">
                <a:solidFill>
                  <a:srgbClr val="00B050"/>
                </a:solidFill>
                <a:latin typeface="Bauhaus 93" panose="04030905020B02020C02" pitchFamily="82" charset="0"/>
              </a:rPr>
              <a:t>Generation Anlysis </a:t>
            </a:r>
            <a:r>
              <a:rPr lang="en-IN" dirty="0">
                <a:solidFill>
                  <a:srgbClr val="00B050"/>
                </a:solidFill>
                <a:latin typeface="Bauhaus 93" panose="04030905020B02020C02" pitchFamily="82" charset="0"/>
              </a:rPr>
              <a:t>-:</a:t>
            </a:r>
          </a:p>
        </p:txBody>
      </p:sp>
      <p:sp>
        <p:nvSpPr>
          <p:cNvPr id="3" name="Content Placeholder 2">
            <a:extLst>
              <a:ext uri="{FF2B5EF4-FFF2-40B4-BE49-F238E27FC236}">
                <a16:creationId xmlns:a16="http://schemas.microsoft.com/office/drawing/2014/main" id="{76BFEE28-5555-A41B-77E3-AB90CD227A3C}"/>
              </a:ext>
            </a:extLst>
          </p:cNvPr>
          <p:cNvSpPr>
            <a:spLocks noGrp="1"/>
          </p:cNvSpPr>
          <p:nvPr>
            <p:ph idx="1"/>
          </p:nvPr>
        </p:nvSpPr>
        <p:spPr>
          <a:xfrm>
            <a:off x="370115" y="1299666"/>
            <a:ext cx="6085114" cy="473995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a:glow rad="127000">
              <a:schemeClr val="accent2">
                <a:lumMod val="75000"/>
              </a:schemeClr>
            </a:glow>
            <a:innerShdw blurRad="63500" dist="50800" dir="14100000">
              <a:prstClr val="black">
                <a:alpha val="50000"/>
              </a:prstClr>
            </a:innerShdw>
          </a:effectLst>
        </p:spPr>
        <p:txBody>
          <a:bodyPr>
            <a:normAutofit/>
          </a:bodyPr>
          <a:lstStyle/>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Generation Z : small children(5-14)</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Millenials : Youngesters + smallchildren (5-34)</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Boomers : Youngsters + Middle_age (25-74)</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Silent: Middle_age (35-75)</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Generation X : Middle_age + youngesters + smallchildren (5-54)</a:t>
            </a:r>
          </a:p>
          <a:p>
            <a:pPr>
              <a:buFont typeface="Wingdings" panose="05000000000000000000" pitchFamily="2" charset="2"/>
              <a:buChar char="§"/>
            </a:pPr>
            <a:r>
              <a:rPr lang="en-US" dirty="0">
                <a:solidFill>
                  <a:schemeClr val="tx1">
                    <a:lumMod val="95000"/>
                  </a:schemeClr>
                </a:solidFill>
                <a:latin typeface="Bahnschrift SemiBold Condensed" panose="020B0502040204020203" pitchFamily="34" charset="0"/>
              </a:rPr>
              <a:t>G.I Generation : Old (55-75)</a:t>
            </a:r>
            <a:endParaRPr lang="en-IN" dirty="0">
              <a:solidFill>
                <a:schemeClr val="tx1">
                  <a:lumMod val="95000"/>
                </a:schemeClr>
              </a:solidFill>
              <a:latin typeface="Bahnschrift SemiBold Condensed" panose="020B0502040204020203" pitchFamily="34" charset="0"/>
            </a:endParaRPr>
          </a:p>
        </p:txBody>
      </p:sp>
      <p:pic>
        <p:nvPicPr>
          <p:cNvPr id="1026" name="Picture 2" descr="4 tips for blending generations into the same workplace | Manning Live">
            <a:extLst>
              <a:ext uri="{FF2B5EF4-FFF2-40B4-BE49-F238E27FC236}">
                <a16:creationId xmlns:a16="http://schemas.microsoft.com/office/drawing/2014/main" id="{A963D6C7-81C5-0A43-BDB8-BAE6A2F264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923314" y="1222311"/>
            <a:ext cx="4898571" cy="4817317"/>
          </a:xfrm>
          <a:prstGeom prst="rect">
            <a:avLst/>
          </a:prstGeom>
          <a:noFill/>
          <a:effectLst>
            <a:glow rad="228600">
              <a:schemeClr val="accent2">
                <a:satMod val="175000"/>
                <a:alpha val="40000"/>
              </a:schemeClr>
            </a:glow>
            <a:innerShdw blurRad="63500" dist="50800" dir="18900000">
              <a:prstClr val="black">
                <a:alpha val="50000"/>
              </a:prstClr>
            </a:innerShdw>
            <a:reflection stA="45000" endPos="24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35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wipe(down)">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wipe(down)">
                                      <p:cBhvr>
                                        <p:cTn id="4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C805-1E0E-2E5A-E9DB-8A44BD3CB1BE}"/>
              </a:ext>
            </a:extLst>
          </p:cNvPr>
          <p:cNvSpPr>
            <a:spLocks noGrp="1"/>
          </p:cNvSpPr>
          <p:nvPr>
            <p:ph type="title"/>
          </p:nvPr>
        </p:nvSpPr>
        <p:spPr>
          <a:xfrm>
            <a:off x="663389" y="68924"/>
            <a:ext cx="11112052" cy="612114"/>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a:innerShdw blurRad="63500" dist="50800" dir="8100000">
              <a:prstClr val="black">
                <a:alpha val="50000"/>
              </a:prstClr>
            </a:innerShdw>
          </a:effectLst>
        </p:spPr>
        <p:txBody>
          <a:bodyPr>
            <a:noAutofit/>
          </a:bodyPr>
          <a:lstStyle/>
          <a:p>
            <a:r>
              <a:rPr lang="en-IN" sz="4000" b="1" i="0" dirty="0">
                <a:solidFill>
                  <a:srgbClr val="C00000"/>
                </a:solidFill>
                <a:effectLst/>
                <a:latin typeface="Gloucester MT Extra Condensed" panose="02030808020601010101" pitchFamily="18" charset="0"/>
              </a:rPr>
              <a:t>                                      Generation Analysis</a:t>
            </a:r>
            <a:endParaRPr lang="en-IN" sz="4000" dirty="0"/>
          </a:p>
        </p:txBody>
      </p:sp>
      <p:sp>
        <p:nvSpPr>
          <p:cNvPr id="3" name="Content Placeholder 2">
            <a:extLst>
              <a:ext uri="{FF2B5EF4-FFF2-40B4-BE49-F238E27FC236}">
                <a16:creationId xmlns:a16="http://schemas.microsoft.com/office/drawing/2014/main" id="{1659F4E6-AADC-F9A0-973E-5896715E57C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0903AC-BE31-B8CE-50CF-F45A5395263F}"/>
              </a:ext>
            </a:extLst>
          </p:cNvPr>
          <p:cNvPicPr>
            <a:picLocks noChangeAspect="1"/>
          </p:cNvPicPr>
          <p:nvPr/>
        </p:nvPicPr>
        <p:blipFill>
          <a:blip r:embed="rId3"/>
          <a:stretch>
            <a:fillRect/>
          </a:stretch>
        </p:blipFill>
        <p:spPr>
          <a:xfrm>
            <a:off x="663389" y="850120"/>
            <a:ext cx="11112052" cy="5659228"/>
          </a:xfrm>
          <a:prstGeom prst="rect">
            <a:avLst/>
          </a:prstGeom>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gradFill>
          <a:effectLst>
            <a:glow rad="228600">
              <a:schemeClr val="accent2">
                <a:satMod val="175000"/>
                <a:alpha val="40000"/>
              </a:schemeClr>
            </a:glow>
            <a:innerShdw blurRad="63500" dist="50800">
              <a:prstClr val="black">
                <a:alpha val="50000"/>
              </a:prstClr>
            </a:innerShdw>
          </a:effectLst>
        </p:spPr>
      </p:pic>
    </p:spTree>
    <p:extLst>
      <p:ext uri="{BB962C8B-B14F-4D97-AF65-F5344CB8AC3E}">
        <p14:creationId xmlns:p14="http://schemas.microsoft.com/office/powerpoint/2010/main" val="174900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38AA42-EF05-124D-08D5-ED7515D605E6}"/>
              </a:ext>
            </a:extLst>
          </p:cNvPr>
          <p:cNvPicPr>
            <a:picLocks noGrp="1" noChangeAspect="1"/>
          </p:cNvPicPr>
          <p:nvPr>
            <p:ph idx="1"/>
          </p:nvPr>
        </p:nvPicPr>
        <p:blipFill>
          <a:blip r:embed="rId3"/>
          <a:stretch>
            <a:fillRect/>
          </a:stretch>
        </p:blipFill>
        <p:spPr>
          <a:xfrm>
            <a:off x="308538" y="312419"/>
            <a:ext cx="11426262" cy="5722621"/>
          </a:xfrm>
          <a:gradFill>
            <a:gsLst>
              <a:gs pos="0">
                <a:schemeClr val="accent2">
                  <a:lumMod val="0"/>
                  <a:lumOff val="100000"/>
                  <a:alpha val="29000"/>
                </a:schemeClr>
              </a:gs>
              <a:gs pos="35000">
                <a:schemeClr val="accent2">
                  <a:lumMod val="0"/>
                  <a:lumOff val="100000"/>
                </a:schemeClr>
              </a:gs>
              <a:gs pos="100000">
                <a:schemeClr val="accent2">
                  <a:lumMod val="100000"/>
                </a:schemeClr>
              </a:gs>
            </a:gsLst>
            <a:path path="circle">
              <a:fillToRect l="50000" t="-80000" r="50000" b="180000"/>
            </a:path>
          </a:gradFill>
          <a:effectLst>
            <a:glow rad="228600">
              <a:schemeClr val="accent2">
                <a:satMod val="175000"/>
                <a:alpha val="40000"/>
              </a:schemeClr>
            </a:glow>
            <a:innerShdw blurRad="63500" dist="50800" dir="18900000">
              <a:prstClr val="black">
                <a:alpha val="50000"/>
              </a:prstClr>
            </a:innerShdw>
          </a:effectLst>
        </p:spPr>
      </p:pic>
    </p:spTree>
    <p:extLst>
      <p:ext uri="{BB962C8B-B14F-4D97-AF65-F5344CB8AC3E}">
        <p14:creationId xmlns:p14="http://schemas.microsoft.com/office/powerpoint/2010/main" val="261141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41B4-9C4D-A78B-624B-CBCE0E4713B4}"/>
              </a:ext>
            </a:extLst>
          </p:cNvPr>
          <p:cNvSpPr>
            <a:spLocks noGrp="1"/>
          </p:cNvSpPr>
          <p:nvPr>
            <p:ph type="title"/>
          </p:nvPr>
        </p:nvSpPr>
        <p:spPr>
          <a:xfrm>
            <a:off x="304800" y="102637"/>
            <a:ext cx="11582399" cy="662473"/>
          </a:xfrm>
          <a:gradFill>
            <a:gsLst>
              <a:gs pos="0">
                <a:schemeClr val="accent2">
                  <a:lumMod val="0"/>
                  <a:lumOff val="100000"/>
                  <a:alpha val="29000"/>
                </a:schemeClr>
              </a:gs>
              <a:gs pos="35000">
                <a:schemeClr val="accent2">
                  <a:lumMod val="0"/>
                  <a:lumOff val="100000"/>
                </a:schemeClr>
              </a:gs>
              <a:gs pos="100000">
                <a:schemeClr val="accent2">
                  <a:lumMod val="100000"/>
                </a:schemeClr>
              </a:gs>
            </a:gsLst>
            <a:path path="circle">
              <a:fillToRect l="50000" t="-80000" r="50000" b="180000"/>
            </a:path>
          </a:gradFill>
          <a:effectLst>
            <a:glow rad="127000">
              <a:schemeClr val="bg1"/>
            </a:glow>
            <a:innerShdw blurRad="114300">
              <a:prstClr val="black"/>
            </a:innerShdw>
          </a:effectLst>
        </p:spPr>
        <p:txBody>
          <a:bodyPr>
            <a:noAutofit/>
          </a:bodyPr>
          <a:lstStyle/>
          <a:p>
            <a:r>
              <a:rPr lang="en-IN" sz="4000" b="1" dirty="0">
                <a:solidFill>
                  <a:srgbClr val="C00000"/>
                </a:solidFill>
                <a:latin typeface="Gloucester MT Extra Condensed" panose="02030808020601010101" pitchFamily="18" charset="0"/>
              </a:rPr>
              <a:t>                                     Generation + Age analysis</a:t>
            </a:r>
          </a:p>
        </p:txBody>
      </p:sp>
      <p:sp>
        <p:nvSpPr>
          <p:cNvPr id="3" name="Content Placeholder 2">
            <a:extLst>
              <a:ext uri="{FF2B5EF4-FFF2-40B4-BE49-F238E27FC236}">
                <a16:creationId xmlns:a16="http://schemas.microsoft.com/office/drawing/2014/main" id="{B8D1FB8B-1BF3-F9DC-DF5F-334F6D31E8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B48ADA3-BA69-4903-12C1-10DDC815210E}"/>
              </a:ext>
            </a:extLst>
          </p:cNvPr>
          <p:cNvPicPr>
            <a:picLocks noChangeAspect="1"/>
          </p:cNvPicPr>
          <p:nvPr/>
        </p:nvPicPr>
        <p:blipFill>
          <a:blip r:embed="rId3"/>
          <a:stretch>
            <a:fillRect/>
          </a:stretch>
        </p:blipFill>
        <p:spPr>
          <a:xfrm>
            <a:off x="304800" y="953729"/>
            <a:ext cx="11582400" cy="5497012"/>
          </a:xfrm>
          <a:prstGeom prst="rect">
            <a:avLst/>
          </a:prstGeom>
          <a:gradFill>
            <a:gsLst>
              <a:gs pos="0">
                <a:schemeClr val="accent2">
                  <a:lumMod val="0"/>
                  <a:lumOff val="100000"/>
                  <a:alpha val="29000"/>
                </a:schemeClr>
              </a:gs>
              <a:gs pos="35000">
                <a:schemeClr val="accent2">
                  <a:lumMod val="0"/>
                  <a:lumOff val="100000"/>
                </a:schemeClr>
              </a:gs>
              <a:gs pos="100000">
                <a:schemeClr val="accent2">
                  <a:lumMod val="100000"/>
                </a:schemeClr>
              </a:gs>
            </a:gsLst>
            <a:path path="circle">
              <a:fillToRect l="50000" t="-80000" r="50000" b="180000"/>
            </a:path>
          </a:gradFill>
          <a:effectLst>
            <a:glow rad="127000">
              <a:schemeClr val="accent4"/>
            </a:glow>
            <a:innerShdw blurRad="114300">
              <a:prstClr val="black"/>
            </a:innerShdw>
          </a:effectLst>
        </p:spPr>
      </p:pic>
    </p:spTree>
    <p:extLst>
      <p:ext uri="{BB962C8B-B14F-4D97-AF65-F5344CB8AC3E}">
        <p14:creationId xmlns:p14="http://schemas.microsoft.com/office/powerpoint/2010/main" val="59787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DCA370-1962-DF45-D245-922F356C261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C9A1FB2-5FAF-A5ED-239D-CE2538D5B97E}"/>
              </a:ext>
            </a:extLst>
          </p:cNvPr>
          <p:cNvPicPr>
            <a:picLocks noChangeAspect="1"/>
          </p:cNvPicPr>
          <p:nvPr/>
        </p:nvPicPr>
        <p:blipFill>
          <a:blip r:embed="rId3"/>
          <a:stretch>
            <a:fillRect/>
          </a:stretch>
        </p:blipFill>
        <p:spPr>
          <a:xfrm>
            <a:off x="580103" y="383458"/>
            <a:ext cx="11149782" cy="5889523"/>
          </a:xfrm>
          <a:prstGeom prst="rect">
            <a:avLst/>
          </a:prstGeom>
          <a:blipFill>
            <a:blip r:embed="rId2"/>
            <a:stretch>
              <a:fillRect/>
            </a:stretch>
          </a:blipFill>
          <a:effectLst>
            <a:glow rad="127000">
              <a:srgbClr val="00B050"/>
            </a:glow>
            <a:innerShdw blurRad="63500" dist="50800">
              <a:prstClr val="black">
                <a:alpha val="50000"/>
              </a:prstClr>
            </a:innerShdw>
          </a:effectLst>
        </p:spPr>
      </p:pic>
    </p:spTree>
    <p:extLst>
      <p:ext uri="{BB962C8B-B14F-4D97-AF65-F5344CB8AC3E}">
        <p14:creationId xmlns:p14="http://schemas.microsoft.com/office/powerpoint/2010/main" val="5725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490284-B7F4-88B8-FB3E-98C899E3D232}"/>
              </a:ext>
            </a:extLst>
          </p:cNvPr>
          <p:cNvSpPr>
            <a:spLocks noGrp="1"/>
          </p:cNvSpPr>
          <p:nvPr>
            <p:ph idx="1"/>
          </p:nvPr>
        </p:nvSpPr>
        <p:spPr>
          <a:xfrm>
            <a:off x="243840" y="223935"/>
            <a:ext cx="11704320" cy="6372808"/>
          </a:xfrm>
          <a:gradFill flip="none" rotWithShape="1">
            <a:gsLst>
              <a:gs pos="0">
                <a:schemeClr val="accent5">
                  <a:lumMod val="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18900000">
              <a:prstClr val="black">
                <a:alpha val="50000"/>
              </a:prstClr>
            </a:innerShdw>
          </a:effectLst>
        </p:spPr>
        <p:txBody>
          <a:bodyPr>
            <a:normAutofit lnSpcReduction="10000"/>
          </a:bodyPr>
          <a:lstStyle/>
          <a:p>
            <a:pPr>
              <a:buFont typeface="Wingdings" panose="05000000000000000000" pitchFamily="2" charset="2"/>
              <a:buChar char="Ø"/>
            </a:pPr>
            <a:r>
              <a:rPr lang="en-US" dirty="0"/>
              <a:t> </a:t>
            </a:r>
            <a:r>
              <a:rPr lang="en-US" sz="5400" dirty="0">
                <a:solidFill>
                  <a:srgbClr val="C00000"/>
                </a:solidFill>
                <a:latin typeface="Bahnschrift SemiBold Condensed" panose="020B0502040204020203" pitchFamily="34" charset="0"/>
              </a:rPr>
              <a:t>So, we can conclude from above graph -:</a:t>
            </a:r>
          </a:p>
          <a:p>
            <a:r>
              <a:rPr lang="en-US" sz="4800" dirty="0">
                <a:solidFill>
                  <a:schemeClr val="accent2"/>
                </a:solidFill>
                <a:latin typeface="Bahnschrift SemiBold Condensed" panose="020B0502040204020203" pitchFamily="34" charset="0"/>
              </a:rPr>
              <a:t>Generation Z -: </a:t>
            </a:r>
            <a:r>
              <a:rPr lang="en-US" sz="4800" dirty="0">
                <a:latin typeface="Bahnschrift SemiBold Condensed" panose="020B0502040204020203" pitchFamily="34" charset="0"/>
              </a:rPr>
              <a:t>small_children has very low chance to suicide</a:t>
            </a:r>
          </a:p>
          <a:p>
            <a:r>
              <a:rPr lang="en-US" sz="4800" dirty="0">
                <a:solidFill>
                  <a:schemeClr val="accent2"/>
                </a:solidFill>
                <a:latin typeface="Bahnschrift SemiBold Condensed" panose="020B0502040204020203" pitchFamily="34" charset="0"/>
              </a:rPr>
              <a:t>G.I Generation </a:t>
            </a:r>
            <a:r>
              <a:rPr lang="en-US" sz="4800" dirty="0">
                <a:latin typeface="Bahnschrift SemiBold Condensed" panose="020B0502040204020203" pitchFamily="34" charset="0"/>
              </a:rPr>
              <a:t>-: old people do but comparatively less</a:t>
            </a:r>
          </a:p>
          <a:p>
            <a:r>
              <a:rPr lang="en-US" sz="4800" dirty="0">
                <a:solidFill>
                  <a:schemeClr val="accent2"/>
                </a:solidFill>
                <a:latin typeface="Bahnschrift SemiBold Condensed" panose="020B0502040204020203" pitchFamily="34" charset="0"/>
              </a:rPr>
              <a:t>Millenials -:</a:t>
            </a:r>
            <a:r>
              <a:rPr lang="en-US" sz="4800" dirty="0">
                <a:solidFill>
                  <a:srgbClr val="92D050"/>
                </a:solidFill>
                <a:latin typeface="Bahnschrift SemiBold Condensed" panose="020B0502040204020203" pitchFamily="34" charset="0"/>
              </a:rPr>
              <a:t> </a:t>
            </a:r>
            <a:r>
              <a:rPr lang="en-US" sz="4800" dirty="0">
                <a:latin typeface="Bahnschrift SemiBold Condensed" panose="020B0502040204020203" pitchFamily="34" charset="0"/>
              </a:rPr>
              <a:t>youngsters alone not much</a:t>
            </a:r>
          </a:p>
          <a:p>
            <a:r>
              <a:rPr lang="en-US" sz="4800" dirty="0">
                <a:solidFill>
                  <a:schemeClr val="accent2"/>
                </a:solidFill>
                <a:latin typeface="Bahnschrift SemiBold Condensed" panose="020B0502040204020203" pitchFamily="34" charset="0"/>
              </a:rPr>
              <a:t>Boomers, Silen -: </a:t>
            </a:r>
            <a:r>
              <a:rPr lang="en-US" sz="4800" dirty="0">
                <a:latin typeface="Bahnschrift SemiBold Condensed" panose="020B0502040204020203" pitchFamily="34" charset="0"/>
              </a:rPr>
              <a:t>middle age and youngsters are doing more suicides</a:t>
            </a:r>
          </a:p>
          <a:p>
            <a:r>
              <a:rPr lang="en-US" sz="4800" dirty="0">
                <a:solidFill>
                  <a:schemeClr val="accent2"/>
                </a:solidFill>
                <a:latin typeface="Bahnschrift SemiBold Condensed" panose="020B0502040204020203" pitchFamily="34" charset="0"/>
              </a:rPr>
              <a:t>generation_x -: </a:t>
            </a:r>
            <a:r>
              <a:rPr lang="en-US" sz="4800" dirty="0">
                <a:latin typeface="Bahnschrift SemiBold Condensed" panose="020B0502040204020203" pitchFamily="34" charset="0"/>
              </a:rPr>
              <a:t>all (small children, youngsters, middle age) so has high number.</a:t>
            </a:r>
            <a:endParaRPr lang="en-IN" sz="4800" dirty="0">
              <a:latin typeface="Bahnschrift SemiBold Condensed" panose="020B0502040204020203" pitchFamily="34" charset="0"/>
            </a:endParaRPr>
          </a:p>
        </p:txBody>
      </p:sp>
    </p:spTree>
    <p:extLst>
      <p:ext uri="{BB962C8B-B14F-4D97-AF65-F5344CB8AC3E}">
        <p14:creationId xmlns:p14="http://schemas.microsoft.com/office/powerpoint/2010/main" val="115240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DF0843-8D33-3AA3-20AE-4C52A62B8518}"/>
              </a:ext>
            </a:extLst>
          </p:cNvPr>
          <p:cNvSpPr>
            <a:spLocks noGrp="1"/>
          </p:cNvSpPr>
          <p:nvPr>
            <p:ph idx="1"/>
          </p:nvPr>
        </p:nvSpPr>
        <p:spPr>
          <a:xfrm>
            <a:off x="813484" y="849245"/>
            <a:ext cx="10515600" cy="5230479"/>
          </a:xfrm>
        </p:spPr>
        <p:txBody>
          <a:bodyPr/>
          <a:lstStyle/>
          <a:p>
            <a:pPr marL="0" indent="0">
              <a:buNone/>
            </a:pPr>
            <a:endParaRPr lang="en-IN" dirty="0">
              <a:solidFill>
                <a:srgbClr val="00B050"/>
              </a:solidFill>
            </a:endParaRPr>
          </a:p>
          <a:p>
            <a:endParaRPr lang="en-IN" dirty="0"/>
          </a:p>
        </p:txBody>
      </p:sp>
      <p:sp>
        <p:nvSpPr>
          <p:cNvPr id="4" name="Rectangle 3">
            <a:extLst>
              <a:ext uri="{FF2B5EF4-FFF2-40B4-BE49-F238E27FC236}">
                <a16:creationId xmlns:a16="http://schemas.microsoft.com/office/drawing/2014/main" id="{5049C258-7716-4E26-A388-F2B26A70EE0B}"/>
              </a:ext>
            </a:extLst>
          </p:cNvPr>
          <p:cNvSpPr/>
          <p:nvPr/>
        </p:nvSpPr>
        <p:spPr>
          <a:xfrm>
            <a:off x="6258726" y="-10518"/>
            <a:ext cx="5919462" cy="6858000"/>
          </a:xfrm>
          <a:prstGeom prst="rect">
            <a:avLst/>
          </a:prstGeom>
          <a:solidFill>
            <a:srgbClr val="2F485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5" name="Group 4">
            <a:extLst>
              <a:ext uri="{FF2B5EF4-FFF2-40B4-BE49-F238E27FC236}">
                <a16:creationId xmlns:a16="http://schemas.microsoft.com/office/drawing/2014/main" id="{3C25C015-BFA8-4975-9EA1-E529151CC4FA}"/>
              </a:ext>
            </a:extLst>
          </p:cNvPr>
          <p:cNvGrpSpPr/>
          <p:nvPr/>
        </p:nvGrpSpPr>
        <p:grpSpPr>
          <a:xfrm>
            <a:off x="5967778" y="361696"/>
            <a:ext cx="6333872" cy="6546849"/>
            <a:chOff x="5602981" y="155576"/>
            <a:chExt cx="5906173" cy="6546849"/>
          </a:xfrm>
        </p:grpSpPr>
        <p:grpSp>
          <p:nvGrpSpPr>
            <p:cNvPr id="6" name="Group 5">
              <a:extLst>
                <a:ext uri="{FF2B5EF4-FFF2-40B4-BE49-F238E27FC236}">
                  <a16:creationId xmlns:a16="http://schemas.microsoft.com/office/drawing/2014/main" id="{EACA03A3-CD9B-4040-A1AE-F23AB743C65B}"/>
                </a:ext>
              </a:extLst>
            </p:cNvPr>
            <p:cNvGrpSpPr/>
            <p:nvPr/>
          </p:nvGrpSpPr>
          <p:grpSpPr>
            <a:xfrm>
              <a:off x="5602981" y="155576"/>
              <a:ext cx="5415999" cy="542604"/>
              <a:chOff x="5602981" y="155576"/>
              <a:chExt cx="5415999" cy="542604"/>
            </a:xfrm>
          </p:grpSpPr>
          <p:grpSp>
            <p:nvGrpSpPr>
              <p:cNvPr id="55" name="Group 54">
                <a:extLst>
                  <a:ext uri="{FF2B5EF4-FFF2-40B4-BE49-F238E27FC236}">
                    <a16:creationId xmlns:a16="http://schemas.microsoft.com/office/drawing/2014/main" id="{89145F9F-7105-48AA-BE3F-D895B069570F}"/>
                  </a:ext>
                </a:extLst>
              </p:cNvPr>
              <p:cNvGrpSpPr/>
              <p:nvPr/>
            </p:nvGrpSpPr>
            <p:grpSpPr>
              <a:xfrm>
                <a:off x="5602981" y="155576"/>
                <a:ext cx="542605" cy="542604"/>
                <a:chOff x="5602981" y="155576"/>
                <a:chExt cx="542605" cy="542604"/>
              </a:xfrm>
            </p:grpSpPr>
            <p:sp>
              <p:nvSpPr>
                <p:cNvPr id="57" name="Oval 56">
                  <a:extLst>
                    <a:ext uri="{FF2B5EF4-FFF2-40B4-BE49-F238E27FC236}">
                      <a16:creationId xmlns:a16="http://schemas.microsoft.com/office/drawing/2014/main" id="{7028D8D6-105E-4979-98C6-745B7F47CCC8}"/>
                    </a:ext>
                  </a:extLst>
                </p:cNvPr>
                <p:cNvSpPr/>
                <p:nvPr/>
              </p:nvSpPr>
              <p:spPr>
                <a:xfrm>
                  <a:off x="5602981" y="155576"/>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8" name="Oval 57">
                  <a:extLst>
                    <a:ext uri="{FF2B5EF4-FFF2-40B4-BE49-F238E27FC236}">
                      <a16:creationId xmlns:a16="http://schemas.microsoft.com/office/drawing/2014/main" id="{BA6FD31C-E59D-41EE-9C4E-DB31DF002E22}"/>
                    </a:ext>
                  </a:extLst>
                </p:cNvPr>
                <p:cNvSpPr/>
                <p:nvPr/>
              </p:nvSpPr>
              <p:spPr>
                <a:xfrm>
                  <a:off x="5678679" y="231274"/>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9" name="TextBox 54">
                  <a:extLst>
                    <a:ext uri="{FF2B5EF4-FFF2-40B4-BE49-F238E27FC236}">
                      <a16:creationId xmlns:a16="http://schemas.microsoft.com/office/drawing/2014/main" id="{B0A62EF8-D1D9-4B19-A862-CE85702768A4}"/>
                    </a:ext>
                  </a:extLst>
                </p:cNvPr>
                <p:cNvSpPr txBox="1"/>
                <p:nvPr/>
              </p:nvSpPr>
              <p:spPr>
                <a:xfrm>
                  <a:off x="5664931" y="257601"/>
                  <a:ext cx="418707"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10</a:t>
                  </a:r>
                  <a:endParaRPr lang="en-IN" dirty="0">
                    <a:solidFill>
                      <a:schemeClr val="bg1"/>
                    </a:solidFill>
                    <a:latin typeface="Calibri (Headings)"/>
                  </a:endParaRPr>
                </a:p>
              </p:txBody>
            </p:sp>
          </p:grpSp>
          <p:sp>
            <p:nvSpPr>
              <p:cNvPr id="56" name="TextBox 5">
                <a:extLst>
                  <a:ext uri="{FF2B5EF4-FFF2-40B4-BE49-F238E27FC236}">
                    <a16:creationId xmlns:a16="http://schemas.microsoft.com/office/drawing/2014/main" id="{0519DEC0-E87F-4DB9-A675-73AE77FDA24A}"/>
                  </a:ext>
                </a:extLst>
              </p:cNvPr>
              <p:cNvSpPr txBox="1"/>
              <p:nvPr/>
            </p:nvSpPr>
            <p:spPr>
              <a:xfrm>
                <a:off x="6315720" y="205280"/>
                <a:ext cx="4703260"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sz="2400" b="1" i="0" dirty="0">
                    <a:solidFill>
                      <a:schemeClr val="bg1"/>
                    </a:solidFill>
                    <a:effectLst/>
                    <a:latin typeface="Helvetica Neue"/>
                  </a:rPr>
                  <a:t>Age+Gender suicide rate analysis</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7" name="Group 6">
              <a:extLst>
                <a:ext uri="{FF2B5EF4-FFF2-40B4-BE49-F238E27FC236}">
                  <a16:creationId xmlns:a16="http://schemas.microsoft.com/office/drawing/2014/main" id="{39BD9E77-8E21-4B8B-8C3F-2C049DDD1703}"/>
                </a:ext>
              </a:extLst>
            </p:cNvPr>
            <p:cNvGrpSpPr/>
            <p:nvPr/>
          </p:nvGrpSpPr>
          <p:grpSpPr>
            <a:xfrm>
              <a:off x="5602981" y="906107"/>
              <a:ext cx="5022874" cy="542604"/>
              <a:chOff x="5602981" y="906107"/>
              <a:chExt cx="5022874" cy="542604"/>
            </a:xfrm>
          </p:grpSpPr>
          <p:grpSp>
            <p:nvGrpSpPr>
              <p:cNvPr id="50" name="Group 49">
                <a:extLst>
                  <a:ext uri="{FF2B5EF4-FFF2-40B4-BE49-F238E27FC236}">
                    <a16:creationId xmlns:a16="http://schemas.microsoft.com/office/drawing/2014/main" id="{38478564-973E-4535-849F-4D5D6042A8E1}"/>
                  </a:ext>
                </a:extLst>
              </p:cNvPr>
              <p:cNvGrpSpPr/>
              <p:nvPr/>
            </p:nvGrpSpPr>
            <p:grpSpPr>
              <a:xfrm>
                <a:off x="5602981" y="906107"/>
                <a:ext cx="542605" cy="542604"/>
                <a:chOff x="5602981" y="906107"/>
                <a:chExt cx="542605" cy="542604"/>
              </a:xfrm>
            </p:grpSpPr>
            <p:sp>
              <p:nvSpPr>
                <p:cNvPr id="52" name="Oval 51">
                  <a:extLst>
                    <a:ext uri="{FF2B5EF4-FFF2-40B4-BE49-F238E27FC236}">
                      <a16:creationId xmlns:a16="http://schemas.microsoft.com/office/drawing/2014/main" id="{722AD6DD-3E35-4C93-9B79-3C6783AF6089}"/>
                    </a:ext>
                  </a:extLst>
                </p:cNvPr>
                <p:cNvSpPr/>
                <p:nvPr/>
              </p:nvSpPr>
              <p:spPr>
                <a:xfrm>
                  <a:off x="5602981" y="906107"/>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3" name="Oval 52">
                  <a:extLst>
                    <a:ext uri="{FF2B5EF4-FFF2-40B4-BE49-F238E27FC236}">
                      <a16:creationId xmlns:a16="http://schemas.microsoft.com/office/drawing/2014/main" id="{311D3070-E5DC-4992-B89E-04EC22C91EFA}"/>
                    </a:ext>
                  </a:extLst>
                </p:cNvPr>
                <p:cNvSpPr/>
                <p:nvPr/>
              </p:nvSpPr>
              <p:spPr>
                <a:xfrm>
                  <a:off x="5678679" y="981805"/>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54" name="TextBox 56">
                  <a:extLst>
                    <a:ext uri="{FF2B5EF4-FFF2-40B4-BE49-F238E27FC236}">
                      <a16:creationId xmlns:a16="http://schemas.microsoft.com/office/drawing/2014/main" id="{2630FB3C-73C9-4811-B6D9-4EA8CDC0845D}"/>
                    </a:ext>
                  </a:extLst>
                </p:cNvPr>
                <p:cNvSpPr txBox="1"/>
                <p:nvPr/>
              </p:nvSpPr>
              <p:spPr>
                <a:xfrm>
                  <a:off x="5679067" y="1008132"/>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11</a:t>
                  </a:r>
                  <a:endParaRPr lang="en-IN" dirty="0">
                    <a:solidFill>
                      <a:schemeClr val="bg1"/>
                    </a:solidFill>
                    <a:latin typeface="Calibri (Headings)"/>
                  </a:endParaRPr>
                </a:p>
              </p:txBody>
            </p:sp>
          </p:grpSp>
          <p:sp>
            <p:nvSpPr>
              <p:cNvPr id="51" name="TextBox 73">
                <a:extLst>
                  <a:ext uri="{FF2B5EF4-FFF2-40B4-BE49-F238E27FC236}">
                    <a16:creationId xmlns:a16="http://schemas.microsoft.com/office/drawing/2014/main" id="{9B80C9AD-AEF7-465D-B033-CD6964D1542E}"/>
                  </a:ext>
                </a:extLst>
              </p:cNvPr>
              <p:cNvSpPr txBox="1"/>
              <p:nvPr/>
            </p:nvSpPr>
            <p:spPr>
              <a:xfrm>
                <a:off x="6350165" y="975982"/>
                <a:ext cx="4275690"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i="0" dirty="0">
                    <a:solidFill>
                      <a:schemeClr val="bg1"/>
                    </a:solidFill>
                    <a:effectLst/>
                    <a:latin typeface="Helvetica Neue"/>
                  </a:rPr>
                  <a:t>Generation Analysis</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8" name="Group 7">
              <a:extLst>
                <a:ext uri="{FF2B5EF4-FFF2-40B4-BE49-F238E27FC236}">
                  <a16:creationId xmlns:a16="http://schemas.microsoft.com/office/drawing/2014/main" id="{87D152D5-74FD-494C-A4D1-BE41D6803066}"/>
                </a:ext>
              </a:extLst>
            </p:cNvPr>
            <p:cNvGrpSpPr/>
            <p:nvPr/>
          </p:nvGrpSpPr>
          <p:grpSpPr>
            <a:xfrm>
              <a:off x="5602981" y="1656638"/>
              <a:ext cx="5906173" cy="542604"/>
              <a:chOff x="5602981" y="1656638"/>
              <a:chExt cx="5906173" cy="542604"/>
            </a:xfrm>
          </p:grpSpPr>
          <p:grpSp>
            <p:nvGrpSpPr>
              <p:cNvPr id="45" name="Group 44">
                <a:extLst>
                  <a:ext uri="{FF2B5EF4-FFF2-40B4-BE49-F238E27FC236}">
                    <a16:creationId xmlns:a16="http://schemas.microsoft.com/office/drawing/2014/main" id="{F6CB64C9-DF90-49DB-AFA1-89504DBBF1E9}"/>
                  </a:ext>
                </a:extLst>
              </p:cNvPr>
              <p:cNvGrpSpPr/>
              <p:nvPr/>
            </p:nvGrpSpPr>
            <p:grpSpPr>
              <a:xfrm>
                <a:off x="5602981" y="1656638"/>
                <a:ext cx="542605" cy="542604"/>
                <a:chOff x="5602981" y="1656638"/>
                <a:chExt cx="542605" cy="542604"/>
              </a:xfrm>
            </p:grpSpPr>
            <p:sp>
              <p:nvSpPr>
                <p:cNvPr id="47" name="Oval 46">
                  <a:extLst>
                    <a:ext uri="{FF2B5EF4-FFF2-40B4-BE49-F238E27FC236}">
                      <a16:creationId xmlns:a16="http://schemas.microsoft.com/office/drawing/2014/main" id="{A2F5D84E-2E6A-4D30-9EE9-6E8DCC666CB9}"/>
                    </a:ext>
                  </a:extLst>
                </p:cNvPr>
                <p:cNvSpPr/>
                <p:nvPr/>
              </p:nvSpPr>
              <p:spPr>
                <a:xfrm>
                  <a:off x="5602981" y="1656638"/>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8" name="Oval 47">
                  <a:extLst>
                    <a:ext uri="{FF2B5EF4-FFF2-40B4-BE49-F238E27FC236}">
                      <a16:creationId xmlns:a16="http://schemas.microsoft.com/office/drawing/2014/main" id="{C503A473-6892-4693-9C0D-B1B97608126C}"/>
                    </a:ext>
                  </a:extLst>
                </p:cNvPr>
                <p:cNvSpPr/>
                <p:nvPr/>
              </p:nvSpPr>
              <p:spPr>
                <a:xfrm>
                  <a:off x="5678679" y="1732336"/>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9" name="TextBox 58">
                  <a:extLst>
                    <a:ext uri="{FF2B5EF4-FFF2-40B4-BE49-F238E27FC236}">
                      <a16:creationId xmlns:a16="http://schemas.microsoft.com/office/drawing/2014/main" id="{1D856DCF-833F-46F9-ACFF-A7675A1926C2}"/>
                    </a:ext>
                  </a:extLst>
                </p:cNvPr>
                <p:cNvSpPr txBox="1"/>
                <p:nvPr/>
              </p:nvSpPr>
              <p:spPr>
                <a:xfrm>
                  <a:off x="5679067" y="1758663"/>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12</a:t>
                  </a:r>
                  <a:endParaRPr lang="en-IN" dirty="0">
                    <a:solidFill>
                      <a:schemeClr val="bg1"/>
                    </a:solidFill>
                    <a:latin typeface="Calibri (Headings)"/>
                  </a:endParaRPr>
                </a:p>
              </p:txBody>
            </p:sp>
          </p:grpSp>
          <p:sp>
            <p:nvSpPr>
              <p:cNvPr id="46" name="TextBox 74">
                <a:extLst>
                  <a:ext uri="{FF2B5EF4-FFF2-40B4-BE49-F238E27FC236}">
                    <a16:creationId xmlns:a16="http://schemas.microsoft.com/office/drawing/2014/main" id="{2C014462-98F4-42C2-809B-59332D8EA851}"/>
                  </a:ext>
                </a:extLst>
              </p:cNvPr>
              <p:cNvSpPr txBox="1"/>
              <p:nvPr/>
            </p:nvSpPr>
            <p:spPr>
              <a:xfrm>
                <a:off x="6417967" y="1735610"/>
                <a:ext cx="5091187"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Generation + Age analysis</a:t>
                </a:r>
                <a:endParaRPr lang="en-US" sz="2400" b="1" dirty="0">
                  <a:solidFill>
                    <a:schemeClr val="bg1"/>
                  </a:solidFill>
                  <a:latin typeface="Calibri (Headings)"/>
                </a:endParaRPr>
              </a:p>
              <a:p>
                <a:pPr defTabSz="1219170">
                  <a:spcBef>
                    <a:spcPct val="20000"/>
                  </a:spcBef>
                  <a:defRPr/>
                </a:pPr>
                <a:endParaRPr lang="en-US" sz="400" b="1" dirty="0">
                  <a:solidFill>
                    <a:schemeClr val="bg1"/>
                  </a:solidFill>
                  <a:latin typeface="Calibri (Headings)"/>
                </a:endParaRPr>
              </a:p>
            </p:txBody>
          </p:sp>
        </p:grpSp>
        <p:grpSp>
          <p:nvGrpSpPr>
            <p:cNvPr id="9" name="Group 8">
              <a:extLst>
                <a:ext uri="{FF2B5EF4-FFF2-40B4-BE49-F238E27FC236}">
                  <a16:creationId xmlns:a16="http://schemas.microsoft.com/office/drawing/2014/main" id="{2F6399A7-0D10-4F92-9016-5A8E588D86CF}"/>
                </a:ext>
              </a:extLst>
            </p:cNvPr>
            <p:cNvGrpSpPr/>
            <p:nvPr/>
          </p:nvGrpSpPr>
          <p:grpSpPr>
            <a:xfrm>
              <a:off x="5602981" y="2407169"/>
              <a:ext cx="5416000" cy="542604"/>
              <a:chOff x="5602981" y="2407169"/>
              <a:chExt cx="5416000" cy="542604"/>
            </a:xfrm>
          </p:grpSpPr>
          <p:grpSp>
            <p:nvGrpSpPr>
              <p:cNvPr id="40" name="Group 39">
                <a:extLst>
                  <a:ext uri="{FF2B5EF4-FFF2-40B4-BE49-F238E27FC236}">
                    <a16:creationId xmlns:a16="http://schemas.microsoft.com/office/drawing/2014/main" id="{BA402B08-FA29-44AC-A62B-2003185D1AB0}"/>
                  </a:ext>
                </a:extLst>
              </p:cNvPr>
              <p:cNvGrpSpPr/>
              <p:nvPr/>
            </p:nvGrpSpPr>
            <p:grpSpPr>
              <a:xfrm>
                <a:off x="5602981" y="2407169"/>
                <a:ext cx="542605" cy="542604"/>
                <a:chOff x="5602981" y="2407169"/>
                <a:chExt cx="542605" cy="542604"/>
              </a:xfrm>
            </p:grpSpPr>
            <p:sp>
              <p:nvSpPr>
                <p:cNvPr id="42" name="Oval 41">
                  <a:extLst>
                    <a:ext uri="{FF2B5EF4-FFF2-40B4-BE49-F238E27FC236}">
                      <a16:creationId xmlns:a16="http://schemas.microsoft.com/office/drawing/2014/main" id="{BFA3A42A-2DE2-4A6A-8A1C-0E253CDFE371}"/>
                    </a:ext>
                  </a:extLst>
                </p:cNvPr>
                <p:cNvSpPr/>
                <p:nvPr/>
              </p:nvSpPr>
              <p:spPr>
                <a:xfrm>
                  <a:off x="5602981" y="2407169"/>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3" name="Oval 42">
                  <a:extLst>
                    <a:ext uri="{FF2B5EF4-FFF2-40B4-BE49-F238E27FC236}">
                      <a16:creationId xmlns:a16="http://schemas.microsoft.com/office/drawing/2014/main" id="{091664B4-CBAB-4C6B-A1A2-5CA4D62CF50F}"/>
                    </a:ext>
                  </a:extLst>
                </p:cNvPr>
                <p:cNvSpPr/>
                <p:nvPr/>
              </p:nvSpPr>
              <p:spPr>
                <a:xfrm>
                  <a:off x="5678679" y="2482867"/>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44" name="TextBox 59">
                  <a:extLst>
                    <a:ext uri="{FF2B5EF4-FFF2-40B4-BE49-F238E27FC236}">
                      <a16:creationId xmlns:a16="http://schemas.microsoft.com/office/drawing/2014/main" id="{54E05A25-4C3F-45B6-9E45-E15702E292E0}"/>
                    </a:ext>
                  </a:extLst>
                </p:cNvPr>
                <p:cNvSpPr txBox="1"/>
                <p:nvPr/>
              </p:nvSpPr>
              <p:spPr>
                <a:xfrm>
                  <a:off x="5679067" y="2509194"/>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13</a:t>
                  </a:r>
                  <a:endParaRPr lang="en-IN" dirty="0">
                    <a:solidFill>
                      <a:schemeClr val="bg1"/>
                    </a:solidFill>
                    <a:latin typeface="Calibri (Headings)"/>
                  </a:endParaRPr>
                </a:p>
              </p:txBody>
            </p:sp>
          </p:grpSp>
          <p:sp>
            <p:nvSpPr>
              <p:cNvPr id="41" name="TextBox 78">
                <a:extLst>
                  <a:ext uri="{FF2B5EF4-FFF2-40B4-BE49-F238E27FC236}">
                    <a16:creationId xmlns:a16="http://schemas.microsoft.com/office/drawing/2014/main" id="{0A6F7661-C4EA-477E-BEA0-CFDBEDB5DF52}"/>
                  </a:ext>
                </a:extLst>
              </p:cNvPr>
              <p:cNvSpPr txBox="1"/>
              <p:nvPr/>
            </p:nvSpPr>
            <p:spPr>
              <a:xfrm>
                <a:off x="6315721" y="2456873"/>
                <a:ext cx="4703260" cy="4431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Maximum Suicides Number Country</a:t>
                </a:r>
                <a:r>
                  <a:rPr lang="en-US" sz="2400" b="1" dirty="0">
                    <a:solidFill>
                      <a:schemeClr val="bg1"/>
                    </a:solidFill>
                  </a:rPr>
                  <a:t> </a:t>
                </a:r>
              </a:p>
              <a:p>
                <a:pPr defTabSz="1219170">
                  <a:spcBef>
                    <a:spcPct val="20000"/>
                  </a:spcBef>
                  <a:defRPr/>
                </a:pPr>
                <a:endParaRPr lang="en-US" sz="400" b="1" dirty="0">
                  <a:solidFill>
                    <a:schemeClr val="bg1"/>
                  </a:solidFill>
                  <a:latin typeface="Calibri (Headings)"/>
                </a:endParaRPr>
              </a:p>
            </p:txBody>
          </p:sp>
        </p:grpSp>
        <p:grpSp>
          <p:nvGrpSpPr>
            <p:cNvPr id="10" name="Group 9">
              <a:extLst>
                <a:ext uri="{FF2B5EF4-FFF2-40B4-BE49-F238E27FC236}">
                  <a16:creationId xmlns:a16="http://schemas.microsoft.com/office/drawing/2014/main" id="{E6D19C9E-4EBE-42C0-BC20-A35ED9A5FECF}"/>
                </a:ext>
              </a:extLst>
            </p:cNvPr>
            <p:cNvGrpSpPr/>
            <p:nvPr/>
          </p:nvGrpSpPr>
          <p:grpSpPr>
            <a:xfrm>
              <a:off x="5602981" y="3157700"/>
              <a:ext cx="5416000" cy="542604"/>
              <a:chOff x="5602981" y="3157700"/>
              <a:chExt cx="5416000" cy="542604"/>
            </a:xfrm>
          </p:grpSpPr>
          <p:grpSp>
            <p:nvGrpSpPr>
              <p:cNvPr id="35" name="Group 34">
                <a:extLst>
                  <a:ext uri="{FF2B5EF4-FFF2-40B4-BE49-F238E27FC236}">
                    <a16:creationId xmlns:a16="http://schemas.microsoft.com/office/drawing/2014/main" id="{68ECD264-F655-47FC-933E-721533A4D5D6}"/>
                  </a:ext>
                </a:extLst>
              </p:cNvPr>
              <p:cNvGrpSpPr/>
              <p:nvPr/>
            </p:nvGrpSpPr>
            <p:grpSpPr>
              <a:xfrm>
                <a:off x="5602981" y="3157700"/>
                <a:ext cx="542605" cy="542604"/>
                <a:chOff x="5602981" y="3157700"/>
                <a:chExt cx="542605" cy="542604"/>
              </a:xfrm>
            </p:grpSpPr>
            <p:sp>
              <p:nvSpPr>
                <p:cNvPr id="37" name="Oval 36">
                  <a:extLst>
                    <a:ext uri="{FF2B5EF4-FFF2-40B4-BE49-F238E27FC236}">
                      <a16:creationId xmlns:a16="http://schemas.microsoft.com/office/drawing/2014/main" id="{3D1AB41E-F117-4CAF-BC91-777AD0F3AFEB}"/>
                    </a:ext>
                  </a:extLst>
                </p:cNvPr>
                <p:cNvSpPr/>
                <p:nvPr/>
              </p:nvSpPr>
              <p:spPr>
                <a:xfrm>
                  <a:off x="5602981" y="3157700"/>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Headings)"/>
                  </a:endParaRPr>
                </a:p>
              </p:txBody>
            </p:sp>
            <p:sp>
              <p:nvSpPr>
                <p:cNvPr id="38" name="Oval 37">
                  <a:extLst>
                    <a:ext uri="{FF2B5EF4-FFF2-40B4-BE49-F238E27FC236}">
                      <a16:creationId xmlns:a16="http://schemas.microsoft.com/office/drawing/2014/main" id="{EA57789C-E73A-4AF5-B9B3-CD49AF4F83BC}"/>
                    </a:ext>
                  </a:extLst>
                </p:cNvPr>
                <p:cNvSpPr/>
                <p:nvPr/>
              </p:nvSpPr>
              <p:spPr>
                <a:xfrm>
                  <a:off x="5678679" y="3233398"/>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9" name="TextBox 60">
                  <a:extLst>
                    <a:ext uri="{FF2B5EF4-FFF2-40B4-BE49-F238E27FC236}">
                      <a16:creationId xmlns:a16="http://schemas.microsoft.com/office/drawing/2014/main" id="{1FF90337-694F-4C96-A84C-206FCD86E4F8}"/>
                    </a:ext>
                  </a:extLst>
                </p:cNvPr>
                <p:cNvSpPr txBox="1"/>
                <p:nvPr/>
              </p:nvSpPr>
              <p:spPr>
                <a:xfrm>
                  <a:off x="5679069" y="3259725"/>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14</a:t>
                  </a:r>
                  <a:endParaRPr lang="en-IN" dirty="0">
                    <a:solidFill>
                      <a:schemeClr val="bg1"/>
                    </a:solidFill>
                    <a:latin typeface="Calibri (Headings)"/>
                  </a:endParaRPr>
                </a:p>
              </p:txBody>
            </p:sp>
          </p:grpSp>
          <p:sp>
            <p:nvSpPr>
              <p:cNvPr id="36" name="TextBox 79">
                <a:extLst>
                  <a:ext uri="{FF2B5EF4-FFF2-40B4-BE49-F238E27FC236}">
                    <a16:creationId xmlns:a16="http://schemas.microsoft.com/office/drawing/2014/main" id="{3927B622-8E38-49C5-AFEB-873B2AAFD3F6}"/>
                  </a:ext>
                </a:extLst>
              </p:cNvPr>
              <p:cNvSpPr txBox="1"/>
              <p:nvPr/>
            </p:nvSpPr>
            <p:spPr>
              <a:xfrm>
                <a:off x="6315721" y="3244336"/>
                <a:ext cx="4703260"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GDP per Capita for All Countries</a:t>
                </a:r>
                <a:endParaRPr lang="en-US" sz="2400" b="1" dirty="0">
                  <a:solidFill>
                    <a:schemeClr val="bg1"/>
                  </a:solidFill>
                </a:endParaRPr>
              </a:p>
            </p:txBody>
          </p:sp>
        </p:grpSp>
        <p:grpSp>
          <p:nvGrpSpPr>
            <p:cNvPr id="11" name="Group 10">
              <a:extLst>
                <a:ext uri="{FF2B5EF4-FFF2-40B4-BE49-F238E27FC236}">
                  <a16:creationId xmlns:a16="http://schemas.microsoft.com/office/drawing/2014/main" id="{30D3C81A-5CA0-4478-B775-AB5EB8D8EFDD}"/>
                </a:ext>
              </a:extLst>
            </p:cNvPr>
            <p:cNvGrpSpPr/>
            <p:nvPr/>
          </p:nvGrpSpPr>
          <p:grpSpPr>
            <a:xfrm>
              <a:off x="5602981" y="3908231"/>
              <a:ext cx="5416000" cy="542604"/>
              <a:chOff x="5602981" y="3908231"/>
              <a:chExt cx="5416000" cy="542604"/>
            </a:xfrm>
          </p:grpSpPr>
          <p:grpSp>
            <p:nvGrpSpPr>
              <p:cNvPr id="30" name="Group 29">
                <a:extLst>
                  <a:ext uri="{FF2B5EF4-FFF2-40B4-BE49-F238E27FC236}">
                    <a16:creationId xmlns:a16="http://schemas.microsoft.com/office/drawing/2014/main" id="{9CC0D84B-3DE0-4272-A50B-53A52C5159BF}"/>
                  </a:ext>
                </a:extLst>
              </p:cNvPr>
              <p:cNvGrpSpPr/>
              <p:nvPr/>
            </p:nvGrpSpPr>
            <p:grpSpPr>
              <a:xfrm>
                <a:off x="5602981" y="3908231"/>
                <a:ext cx="542605" cy="542604"/>
                <a:chOff x="5602981" y="3908231"/>
                <a:chExt cx="542605" cy="542604"/>
              </a:xfrm>
            </p:grpSpPr>
            <p:sp>
              <p:nvSpPr>
                <p:cNvPr id="32" name="Oval 31">
                  <a:extLst>
                    <a:ext uri="{FF2B5EF4-FFF2-40B4-BE49-F238E27FC236}">
                      <a16:creationId xmlns:a16="http://schemas.microsoft.com/office/drawing/2014/main" id="{058800A9-856E-4600-872D-750DEB930DDF}"/>
                    </a:ext>
                  </a:extLst>
                </p:cNvPr>
                <p:cNvSpPr/>
                <p:nvPr/>
              </p:nvSpPr>
              <p:spPr>
                <a:xfrm>
                  <a:off x="5602981" y="390823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3" name="Oval 32">
                  <a:extLst>
                    <a:ext uri="{FF2B5EF4-FFF2-40B4-BE49-F238E27FC236}">
                      <a16:creationId xmlns:a16="http://schemas.microsoft.com/office/drawing/2014/main" id="{F57621A8-2C6C-4408-B0A6-9C94240CCDAF}"/>
                    </a:ext>
                  </a:extLst>
                </p:cNvPr>
                <p:cNvSpPr/>
                <p:nvPr/>
              </p:nvSpPr>
              <p:spPr>
                <a:xfrm>
                  <a:off x="5678679" y="398392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34" name="TextBox 61">
                  <a:extLst>
                    <a:ext uri="{FF2B5EF4-FFF2-40B4-BE49-F238E27FC236}">
                      <a16:creationId xmlns:a16="http://schemas.microsoft.com/office/drawing/2014/main" id="{F28784BF-4328-4756-93E8-FD2D5658E9B4}"/>
                    </a:ext>
                  </a:extLst>
                </p:cNvPr>
                <p:cNvSpPr txBox="1"/>
                <p:nvPr/>
              </p:nvSpPr>
              <p:spPr>
                <a:xfrm>
                  <a:off x="5679067" y="4010256"/>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15</a:t>
                  </a:r>
                  <a:endParaRPr lang="en-IN" dirty="0">
                    <a:solidFill>
                      <a:schemeClr val="bg1"/>
                    </a:solidFill>
                    <a:latin typeface="Calibri (Headings)"/>
                  </a:endParaRPr>
                </a:p>
              </p:txBody>
            </p:sp>
          </p:grpSp>
          <p:sp>
            <p:nvSpPr>
              <p:cNvPr id="31" name="TextBox 80">
                <a:extLst>
                  <a:ext uri="{FF2B5EF4-FFF2-40B4-BE49-F238E27FC236}">
                    <a16:creationId xmlns:a16="http://schemas.microsoft.com/office/drawing/2014/main" id="{B8EDA6ED-ACC9-4510-B2D4-96F44536D013}"/>
                  </a:ext>
                </a:extLst>
              </p:cNvPr>
              <p:cNvSpPr txBox="1"/>
              <p:nvPr/>
            </p:nvSpPr>
            <p:spPr>
              <a:xfrm>
                <a:off x="6315721" y="3994868"/>
                <a:ext cx="4703260"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Top 10 country highest GDP</a:t>
                </a:r>
                <a:endParaRPr lang="en-US" sz="2400" b="1" dirty="0">
                  <a:solidFill>
                    <a:schemeClr val="bg1"/>
                  </a:solidFill>
                </a:endParaRPr>
              </a:p>
            </p:txBody>
          </p:sp>
        </p:grpSp>
        <p:grpSp>
          <p:nvGrpSpPr>
            <p:cNvPr id="12" name="Group 11">
              <a:extLst>
                <a:ext uri="{FF2B5EF4-FFF2-40B4-BE49-F238E27FC236}">
                  <a16:creationId xmlns:a16="http://schemas.microsoft.com/office/drawing/2014/main" id="{6826FBEB-3A6E-4F63-98D0-2E8D62B6FE4F}"/>
                </a:ext>
              </a:extLst>
            </p:cNvPr>
            <p:cNvGrpSpPr/>
            <p:nvPr/>
          </p:nvGrpSpPr>
          <p:grpSpPr>
            <a:xfrm>
              <a:off x="5602981" y="4658762"/>
              <a:ext cx="5717150" cy="542604"/>
              <a:chOff x="5602981" y="4658762"/>
              <a:chExt cx="5717150" cy="542604"/>
            </a:xfrm>
          </p:grpSpPr>
          <p:grpSp>
            <p:nvGrpSpPr>
              <p:cNvPr id="25" name="Group 24">
                <a:extLst>
                  <a:ext uri="{FF2B5EF4-FFF2-40B4-BE49-F238E27FC236}">
                    <a16:creationId xmlns:a16="http://schemas.microsoft.com/office/drawing/2014/main" id="{1D95C53A-5A94-41A4-911A-37ECC1CAD136}"/>
                  </a:ext>
                </a:extLst>
              </p:cNvPr>
              <p:cNvGrpSpPr/>
              <p:nvPr/>
            </p:nvGrpSpPr>
            <p:grpSpPr>
              <a:xfrm>
                <a:off x="5602981" y="4658762"/>
                <a:ext cx="542605" cy="542604"/>
                <a:chOff x="5602981" y="4658762"/>
                <a:chExt cx="542605" cy="542604"/>
              </a:xfrm>
            </p:grpSpPr>
            <p:sp>
              <p:nvSpPr>
                <p:cNvPr id="27" name="Oval 26">
                  <a:extLst>
                    <a:ext uri="{FF2B5EF4-FFF2-40B4-BE49-F238E27FC236}">
                      <a16:creationId xmlns:a16="http://schemas.microsoft.com/office/drawing/2014/main" id="{38DB662C-7A83-4ECA-906B-DAB161201B54}"/>
                    </a:ext>
                  </a:extLst>
                </p:cNvPr>
                <p:cNvSpPr/>
                <p:nvPr/>
              </p:nvSpPr>
              <p:spPr>
                <a:xfrm>
                  <a:off x="5602981" y="4658762"/>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8" name="Oval 27">
                  <a:extLst>
                    <a:ext uri="{FF2B5EF4-FFF2-40B4-BE49-F238E27FC236}">
                      <a16:creationId xmlns:a16="http://schemas.microsoft.com/office/drawing/2014/main" id="{2F6BF475-D6B7-423C-89D9-564F967CCC0D}"/>
                    </a:ext>
                  </a:extLst>
                </p:cNvPr>
                <p:cNvSpPr/>
                <p:nvPr/>
              </p:nvSpPr>
              <p:spPr>
                <a:xfrm>
                  <a:off x="5678679" y="4734460"/>
                  <a:ext cx="391209" cy="39120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9" name="TextBox 62">
                  <a:extLst>
                    <a:ext uri="{FF2B5EF4-FFF2-40B4-BE49-F238E27FC236}">
                      <a16:creationId xmlns:a16="http://schemas.microsoft.com/office/drawing/2014/main" id="{1A6528AA-8C8B-4829-AE73-758471F77075}"/>
                    </a:ext>
                  </a:extLst>
                </p:cNvPr>
                <p:cNvSpPr txBox="1"/>
                <p:nvPr/>
              </p:nvSpPr>
              <p:spPr>
                <a:xfrm>
                  <a:off x="5679067" y="4761067"/>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16</a:t>
                  </a:r>
                  <a:endParaRPr lang="en-IN" dirty="0">
                    <a:solidFill>
                      <a:schemeClr val="bg1"/>
                    </a:solidFill>
                    <a:latin typeface="Calibri (Headings)"/>
                  </a:endParaRPr>
                </a:p>
              </p:txBody>
            </p:sp>
          </p:grpSp>
          <p:sp>
            <p:nvSpPr>
              <p:cNvPr id="26" name="TextBox 81">
                <a:extLst>
                  <a:ext uri="{FF2B5EF4-FFF2-40B4-BE49-F238E27FC236}">
                    <a16:creationId xmlns:a16="http://schemas.microsoft.com/office/drawing/2014/main" id="{21A5B378-24B2-4DA1-B3F6-2F8ACDE1A921}"/>
                  </a:ext>
                </a:extLst>
              </p:cNvPr>
              <p:cNvSpPr txBox="1"/>
              <p:nvPr/>
            </p:nvSpPr>
            <p:spPr>
              <a:xfrm>
                <a:off x="6315720" y="4745398"/>
                <a:ext cx="5004411"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Top 10 country highest Suicide Rates</a:t>
                </a:r>
                <a:endParaRPr lang="en-US" sz="2400" b="1" dirty="0">
                  <a:solidFill>
                    <a:schemeClr val="bg1"/>
                  </a:solidFill>
                </a:endParaRPr>
              </a:p>
            </p:txBody>
          </p:sp>
        </p:grpSp>
        <p:grpSp>
          <p:nvGrpSpPr>
            <p:cNvPr id="13" name="Group 12">
              <a:extLst>
                <a:ext uri="{FF2B5EF4-FFF2-40B4-BE49-F238E27FC236}">
                  <a16:creationId xmlns:a16="http://schemas.microsoft.com/office/drawing/2014/main" id="{C11228E1-EE7A-42E4-BABB-E6F5BB079233}"/>
                </a:ext>
              </a:extLst>
            </p:cNvPr>
            <p:cNvGrpSpPr/>
            <p:nvPr/>
          </p:nvGrpSpPr>
          <p:grpSpPr>
            <a:xfrm>
              <a:off x="5602981" y="5409293"/>
              <a:ext cx="5679801" cy="542604"/>
              <a:chOff x="5602981" y="5409293"/>
              <a:chExt cx="5679801" cy="542604"/>
            </a:xfrm>
          </p:grpSpPr>
          <p:grpSp>
            <p:nvGrpSpPr>
              <p:cNvPr id="20" name="Group 19">
                <a:extLst>
                  <a:ext uri="{FF2B5EF4-FFF2-40B4-BE49-F238E27FC236}">
                    <a16:creationId xmlns:a16="http://schemas.microsoft.com/office/drawing/2014/main" id="{28E8DED7-6309-4DB9-8BD3-11873E96D0D1}"/>
                  </a:ext>
                </a:extLst>
              </p:cNvPr>
              <p:cNvGrpSpPr/>
              <p:nvPr/>
            </p:nvGrpSpPr>
            <p:grpSpPr>
              <a:xfrm>
                <a:off x="5602981" y="5409293"/>
                <a:ext cx="542605" cy="542604"/>
                <a:chOff x="5602981" y="5409293"/>
                <a:chExt cx="542605" cy="542604"/>
              </a:xfrm>
            </p:grpSpPr>
            <p:sp>
              <p:nvSpPr>
                <p:cNvPr id="22" name="Oval 21">
                  <a:extLst>
                    <a:ext uri="{FF2B5EF4-FFF2-40B4-BE49-F238E27FC236}">
                      <a16:creationId xmlns:a16="http://schemas.microsoft.com/office/drawing/2014/main" id="{B63096D7-CA35-424B-BA6C-6C3646590DBD}"/>
                    </a:ext>
                  </a:extLst>
                </p:cNvPr>
                <p:cNvSpPr/>
                <p:nvPr/>
              </p:nvSpPr>
              <p:spPr>
                <a:xfrm>
                  <a:off x="5602981" y="5409293"/>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3" name="Oval 22">
                  <a:extLst>
                    <a:ext uri="{FF2B5EF4-FFF2-40B4-BE49-F238E27FC236}">
                      <a16:creationId xmlns:a16="http://schemas.microsoft.com/office/drawing/2014/main" id="{333B1D86-3142-4625-B7B1-C87EE0DFB8C1}"/>
                    </a:ext>
                  </a:extLst>
                </p:cNvPr>
                <p:cNvSpPr/>
                <p:nvPr/>
              </p:nvSpPr>
              <p:spPr>
                <a:xfrm>
                  <a:off x="5678679" y="5484991"/>
                  <a:ext cx="391209" cy="39120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alibri (Headings)"/>
                  </a:endParaRPr>
                </a:p>
              </p:txBody>
            </p:sp>
            <p:sp>
              <p:nvSpPr>
                <p:cNvPr id="24" name="TextBox 63">
                  <a:extLst>
                    <a:ext uri="{FF2B5EF4-FFF2-40B4-BE49-F238E27FC236}">
                      <a16:creationId xmlns:a16="http://schemas.microsoft.com/office/drawing/2014/main" id="{38DEC23B-0BD7-4352-8DBC-E5DD2398808B}"/>
                    </a:ext>
                  </a:extLst>
                </p:cNvPr>
                <p:cNvSpPr txBox="1"/>
                <p:nvPr/>
              </p:nvSpPr>
              <p:spPr>
                <a:xfrm>
                  <a:off x="5679067" y="5511318"/>
                  <a:ext cx="390431"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alibri (Headings)"/>
                    </a:rPr>
                    <a:t>17</a:t>
                  </a:r>
                  <a:endParaRPr lang="en-IN" dirty="0">
                    <a:solidFill>
                      <a:schemeClr val="bg1"/>
                    </a:solidFill>
                    <a:latin typeface="Calibri (Headings)"/>
                  </a:endParaRPr>
                </a:p>
              </p:txBody>
            </p:sp>
          </p:grpSp>
          <p:sp>
            <p:nvSpPr>
              <p:cNvPr id="21" name="TextBox 82">
                <a:extLst>
                  <a:ext uri="{FF2B5EF4-FFF2-40B4-BE49-F238E27FC236}">
                    <a16:creationId xmlns:a16="http://schemas.microsoft.com/office/drawing/2014/main" id="{368EACB1-0B1F-4CFF-806B-97B4BE944764}"/>
                  </a:ext>
                </a:extLst>
              </p:cNvPr>
              <p:cNvSpPr txBox="1"/>
              <p:nvPr/>
            </p:nvSpPr>
            <p:spPr>
              <a:xfrm>
                <a:off x="6278370" y="5511318"/>
                <a:ext cx="5004412"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IN" sz="2400" b="1" dirty="0">
                    <a:solidFill>
                      <a:schemeClr val="bg1"/>
                    </a:solidFill>
                  </a:rPr>
                  <a:t>Top 10 country lowest GDP</a:t>
                </a:r>
                <a:endParaRPr lang="en-US" sz="2400" b="1" dirty="0">
                  <a:solidFill>
                    <a:schemeClr val="bg1"/>
                  </a:solidFill>
                </a:endParaRPr>
              </a:p>
            </p:txBody>
          </p:sp>
        </p:grpSp>
        <p:grpSp>
          <p:nvGrpSpPr>
            <p:cNvPr id="14" name="Group 13">
              <a:extLst>
                <a:ext uri="{FF2B5EF4-FFF2-40B4-BE49-F238E27FC236}">
                  <a16:creationId xmlns:a16="http://schemas.microsoft.com/office/drawing/2014/main" id="{79D59C5D-B904-457C-BD13-5F251DF3F1BA}"/>
                </a:ext>
              </a:extLst>
            </p:cNvPr>
            <p:cNvGrpSpPr/>
            <p:nvPr/>
          </p:nvGrpSpPr>
          <p:grpSpPr>
            <a:xfrm>
              <a:off x="5602981" y="6159821"/>
              <a:ext cx="5416000" cy="542604"/>
              <a:chOff x="5602981" y="6159821"/>
              <a:chExt cx="5416000" cy="542604"/>
            </a:xfrm>
          </p:grpSpPr>
          <p:grpSp>
            <p:nvGrpSpPr>
              <p:cNvPr id="15" name="Group 14">
                <a:extLst>
                  <a:ext uri="{FF2B5EF4-FFF2-40B4-BE49-F238E27FC236}">
                    <a16:creationId xmlns:a16="http://schemas.microsoft.com/office/drawing/2014/main" id="{2F6529C8-725D-44EA-81BE-9885C39773A5}"/>
                  </a:ext>
                </a:extLst>
              </p:cNvPr>
              <p:cNvGrpSpPr/>
              <p:nvPr/>
            </p:nvGrpSpPr>
            <p:grpSpPr>
              <a:xfrm>
                <a:off x="5602981" y="6159821"/>
                <a:ext cx="542605" cy="542604"/>
                <a:chOff x="5602981" y="6159821"/>
                <a:chExt cx="542605" cy="542604"/>
              </a:xfrm>
            </p:grpSpPr>
            <p:sp>
              <p:nvSpPr>
                <p:cNvPr id="17" name="Oval 16">
                  <a:extLst>
                    <a:ext uri="{FF2B5EF4-FFF2-40B4-BE49-F238E27FC236}">
                      <a16:creationId xmlns:a16="http://schemas.microsoft.com/office/drawing/2014/main" id="{58877D0A-8707-4718-AF22-1CEE2DFD742F}"/>
                    </a:ext>
                  </a:extLst>
                </p:cNvPr>
                <p:cNvSpPr/>
                <p:nvPr/>
              </p:nvSpPr>
              <p:spPr>
                <a:xfrm>
                  <a:off x="5602981" y="6159821"/>
                  <a:ext cx="542605" cy="542604"/>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8" name="Oval 17">
                  <a:extLst>
                    <a:ext uri="{FF2B5EF4-FFF2-40B4-BE49-F238E27FC236}">
                      <a16:creationId xmlns:a16="http://schemas.microsoft.com/office/drawing/2014/main" id="{37CB9456-437F-435B-959E-2ADF03E28648}"/>
                    </a:ext>
                  </a:extLst>
                </p:cNvPr>
                <p:cNvSpPr/>
                <p:nvPr/>
              </p:nvSpPr>
              <p:spPr>
                <a:xfrm>
                  <a:off x="5678679" y="6235519"/>
                  <a:ext cx="391209" cy="39120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latin typeface="Calibri (Headings)"/>
                  </a:endParaRPr>
                </a:p>
              </p:txBody>
            </p:sp>
            <p:sp>
              <p:nvSpPr>
                <p:cNvPr id="19" name="TextBox 64">
                  <a:extLst>
                    <a:ext uri="{FF2B5EF4-FFF2-40B4-BE49-F238E27FC236}">
                      <a16:creationId xmlns:a16="http://schemas.microsoft.com/office/drawing/2014/main" id="{666F58BA-8B9F-41AD-A54E-9739A8B00496}"/>
                    </a:ext>
                  </a:extLst>
                </p:cNvPr>
                <p:cNvSpPr txBox="1"/>
                <p:nvPr/>
              </p:nvSpPr>
              <p:spPr>
                <a:xfrm>
                  <a:off x="5667110" y="6261846"/>
                  <a:ext cx="41434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Calibri (Headings)"/>
                    </a:rPr>
                    <a:t>18</a:t>
                  </a:r>
                  <a:endParaRPr lang="en-IN" sz="2000" dirty="0">
                    <a:solidFill>
                      <a:schemeClr val="bg1"/>
                    </a:solidFill>
                    <a:latin typeface="Calibri (Headings)"/>
                  </a:endParaRPr>
                </a:p>
              </p:txBody>
            </p:sp>
          </p:grpSp>
          <p:sp>
            <p:nvSpPr>
              <p:cNvPr id="16" name="TextBox 83">
                <a:extLst>
                  <a:ext uri="{FF2B5EF4-FFF2-40B4-BE49-F238E27FC236}">
                    <a16:creationId xmlns:a16="http://schemas.microsoft.com/office/drawing/2014/main" id="{6D6889C7-41D3-4B14-9827-D0E2BDAF2C0C}"/>
                  </a:ext>
                </a:extLst>
              </p:cNvPr>
              <p:cNvSpPr txBox="1"/>
              <p:nvPr/>
            </p:nvSpPr>
            <p:spPr>
              <a:xfrm>
                <a:off x="6315721" y="6246458"/>
                <a:ext cx="4703260"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ct val="20000"/>
                  </a:spcBef>
                  <a:defRPr/>
                </a:pPr>
                <a:r>
                  <a:rPr lang="en-US" b="1" dirty="0">
                    <a:solidFill>
                      <a:schemeClr val="bg1"/>
                    </a:solidFill>
                    <a:latin typeface="Calibri (Headings)"/>
                  </a:rPr>
                  <a:t> </a:t>
                </a:r>
                <a:r>
                  <a:rPr lang="en-IN" sz="2400" b="1" dirty="0">
                    <a:solidFill>
                      <a:schemeClr val="bg1"/>
                    </a:solidFill>
                  </a:rPr>
                  <a:t>Top 10 country Lowest Suicide Rates</a:t>
                </a:r>
                <a:endParaRPr lang="en-US" sz="2400" b="1" dirty="0">
                  <a:solidFill>
                    <a:schemeClr val="bg1"/>
                  </a:solidFill>
                </a:endParaRPr>
              </a:p>
            </p:txBody>
          </p:sp>
        </p:grpSp>
      </p:grpSp>
      <p:sp>
        <p:nvSpPr>
          <p:cNvPr id="62" name="Rectangle 61">
            <a:extLst>
              <a:ext uri="{FF2B5EF4-FFF2-40B4-BE49-F238E27FC236}">
                <a16:creationId xmlns:a16="http://schemas.microsoft.com/office/drawing/2014/main" id="{6EC0C089-5620-A2BC-EBDB-34F5F0EDF69C}"/>
              </a:ext>
            </a:extLst>
          </p:cNvPr>
          <p:cNvSpPr/>
          <p:nvPr/>
        </p:nvSpPr>
        <p:spPr>
          <a:xfrm rot="10800000" flipV="1">
            <a:off x="813484" y="2503039"/>
            <a:ext cx="4451610" cy="110139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IN" sz="4000" dirty="0">
                <a:solidFill>
                  <a:schemeClr val="tx1">
                    <a:lumMod val="95000"/>
                    <a:lumOff val="5000"/>
                  </a:schemeClr>
                </a:solidFill>
                <a:latin typeface="Script MT Bold" panose="03040602040607080904" pitchFamily="66" charset="0"/>
              </a:rPr>
              <a:t>Table Of Contents</a:t>
            </a:r>
          </a:p>
        </p:txBody>
      </p:sp>
    </p:spTree>
    <p:extLst>
      <p:ext uri="{BB962C8B-B14F-4D97-AF65-F5344CB8AC3E}">
        <p14:creationId xmlns:p14="http://schemas.microsoft.com/office/powerpoint/2010/main" val="71307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C0DA01-EEEA-D508-1FAE-BCED881591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84E9F2-4F51-97A4-21CA-30E17D80A99C}"/>
              </a:ext>
            </a:extLst>
          </p:cNvPr>
          <p:cNvPicPr>
            <a:picLocks noChangeAspect="1"/>
          </p:cNvPicPr>
          <p:nvPr/>
        </p:nvPicPr>
        <p:blipFill>
          <a:blip r:embed="rId3"/>
          <a:stretch>
            <a:fillRect/>
          </a:stretch>
        </p:blipFill>
        <p:spPr>
          <a:xfrm>
            <a:off x="277603" y="570271"/>
            <a:ext cx="11636793" cy="5791199"/>
          </a:xfrm>
          <a:prstGeom prst="rect">
            <a:avLst/>
          </a:prstGeom>
          <a:gradFill>
            <a:gsLst>
              <a:gs pos="0">
                <a:schemeClr val="accent5">
                  <a:lumMod val="0"/>
                </a:schemeClr>
              </a:gs>
              <a:gs pos="35000">
                <a:schemeClr val="accent5">
                  <a:lumMod val="0"/>
                  <a:lumOff val="100000"/>
                </a:schemeClr>
              </a:gs>
              <a:gs pos="100000">
                <a:schemeClr val="accent5">
                  <a:lumMod val="100000"/>
                </a:schemeClr>
              </a:gs>
            </a:gsLst>
            <a:path path="circle">
              <a:fillToRect l="50000" t="-80000" r="50000" b="180000"/>
            </a:path>
          </a:gradFill>
          <a:effectLst>
            <a:glow rad="127000">
              <a:srgbClr val="FFFF00"/>
            </a:glow>
            <a:innerShdw blurRad="63500" dist="50800" dir="18900000">
              <a:prstClr val="black">
                <a:alpha val="50000"/>
              </a:prstClr>
            </a:innerShdw>
          </a:effectLst>
        </p:spPr>
      </p:pic>
    </p:spTree>
    <p:extLst>
      <p:ext uri="{BB962C8B-B14F-4D97-AF65-F5344CB8AC3E}">
        <p14:creationId xmlns:p14="http://schemas.microsoft.com/office/powerpoint/2010/main" val="247172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E09F7-5E49-3B27-C7FC-1075FF7286F9}"/>
              </a:ext>
            </a:extLst>
          </p:cNvPr>
          <p:cNvSpPr>
            <a:spLocks noGrp="1"/>
          </p:cNvSpPr>
          <p:nvPr>
            <p:ph idx="1"/>
          </p:nvPr>
        </p:nvSpPr>
        <p:spPr>
          <a:xfrm>
            <a:off x="345233" y="1435510"/>
            <a:ext cx="11476653" cy="5133241"/>
          </a:xfrm>
          <a:gradFill>
            <a:gsLst>
              <a:gs pos="0">
                <a:schemeClr val="accent5">
                  <a:lumMod val="86000"/>
                </a:schemeClr>
              </a:gs>
              <a:gs pos="20000">
                <a:schemeClr val="accent5">
                  <a:lumMod val="0"/>
                  <a:lumOff val="100000"/>
                </a:schemeClr>
              </a:gs>
              <a:gs pos="46000">
                <a:schemeClr val="accent5">
                  <a:lumMod val="100000"/>
                </a:schemeClr>
              </a:gs>
            </a:gsLst>
            <a:path path="circle">
              <a:fillToRect l="50000" t="-80000" r="50000" b="180000"/>
            </a:path>
          </a:gradFill>
          <a:effectLst>
            <a:innerShdw blurRad="63500" dist="50800" dir="18900000">
              <a:prstClr val="black">
                <a:alpha val="50000"/>
              </a:prstClr>
            </a:innerShdw>
          </a:effectLst>
        </p:spPr>
        <p:txBody>
          <a:bodyPr>
            <a:normAutofit/>
          </a:bodyPr>
          <a:lstStyle/>
          <a:p>
            <a:r>
              <a:rPr lang="en-US" sz="5400" b="0" i="0" dirty="0">
                <a:solidFill>
                  <a:schemeClr val="bg1"/>
                </a:solidFill>
                <a:effectLst/>
                <a:latin typeface="Söhne"/>
              </a:rPr>
              <a:t>In the Boomer generation, males have a higher suicide rate, while in the Silent generation, females have a higher suicide rate. For Generation Z, both males and females have lower suicide rates.</a:t>
            </a:r>
            <a:endParaRPr lang="en-IN" sz="5400" dirty="0">
              <a:solidFill>
                <a:schemeClr val="bg1"/>
              </a:solidFill>
            </a:endParaRPr>
          </a:p>
          <a:p>
            <a:endParaRPr lang="en-IN" dirty="0"/>
          </a:p>
        </p:txBody>
      </p:sp>
      <p:sp>
        <p:nvSpPr>
          <p:cNvPr id="4" name="Title 3">
            <a:extLst>
              <a:ext uri="{FF2B5EF4-FFF2-40B4-BE49-F238E27FC236}">
                <a16:creationId xmlns:a16="http://schemas.microsoft.com/office/drawing/2014/main" id="{E00EDB4B-C118-509F-A79F-FED47126C05D}"/>
              </a:ext>
            </a:extLst>
          </p:cNvPr>
          <p:cNvSpPr>
            <a:spLocks noGrp="1"/>
          </p:cNvSpPr>
          <p:nvPr>
            <p:ph type="title"/>
          </p:nvPr>
        </p:nvSpPr>
        <p:spPr>
          <a:xfrm>
            <a:off x="345233" y="103188"/>
            <a:ext cx="11476653" cy="1203325"/>
          </a:xfrm>
          <a:gradFill flip="none" rotWithShape="1">
            <a:gsLst>
              <a:gs pos="0">
                <a:schemeClr val="accent5">
                  <a:lumMod val="45000"/>
                  <a:lumOff val="55000"/>
                </a:schemeClr>
              </a:gs>
              <a:gs pos="35000">
                <a:schemeClr val="accent5">
                  <a:lumMod val="0"/>
                  <a:lumOff val="100000"/>
                </a:schemeClr>
              </a:gs>
              <a:gs pos="100000">
                <a:schemeClr val="accent5">
                  <a:lumMod val="100000"/>
                </a:schemeClr>
              </a:gs>
            </a:gsLst>
            <a:path path="circle">
              <a:fillToRect l="50000" t="-80000" r="50000" b="180000"/>
            </a:path>
            <a:tileRect/>
          </a:gradFill>
          <a:effectLst>
            <a:innerShdw blurRad="63500" dist="50800" dir="8100000">
              <a:prstClr val="black">
                <a:alpha val="50000"/>
              </a:prstClr>
            </a:innerShdw>
          </a:effectLst>
        </p:spPr>
        <p:txBody>
          <a:bodyPr/>
          <a:lstStyle/>
          <a:p>
            <a:r>
              <a:rPr lang="en-US" sz="4400" dirty="0">
                <a:solidFill>
                  <a:srgbClr val="FF0000"/>
                </a:solidFill>
                <a:latin typeface="Bahnschrift SemiBold Condensed" panose="020B0502040204020203" pitchFamily="34" charset="0"/>
              </a:rPr>
              <a:t>So, we can conclude from above graph -:</a:t>
            </a:r>
            <a:endParaRPr lang="en-IN" dirty="0">
              <a:solidFill>
                <a:srgbClr val="FF0000"/>
              </a:solidFill>
            </a:endParaRPr>
          </a:p>
        </p:txBody>
      </p:sp>
    </p:spTree>
    <p:extLst>
      <p:ext uri="{BB962C8B-B14F-4D97-AF65-F5344CB8AC3E}">
        <p14:creationId xmlns:p14="http://schemas.microsoft.com/office/powerpoint/2010/main" val="8767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6600-C109-FC6E-861E-DF9C859A455C}"/>
              </a:ext>
            </a:extLst>
          </p:cNvPr>
          <p:cNvSpPr>
            <a:spLocks noGrp="1"/>
          </p:cNvSpPr>
          <p:nvPr>
            <p:ph type="title"/>
          </p:nvPr>
        </p:nvSpPr>
        <p:spPr>
          <a:xfrm>
            <a:off x="255638" y="65316"/>
            <a:ext cx="11680724" cy="750762"/>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a:innerShdw blurRad="114300">
              <a:prstClr val="black"/>
            </a:innerShdw>
          </a:effectLst>
        </p:spPr>
        <p:txBody>
          <a:bodyPr>
            <a:normAutofit/>
          </a:bodyPr>
          <a:lstStyle/>
          <a:p>
            <a:r>
              <a:rPr lang="en-IN" sz="4800" b="1" dirty="0">
                <a:solidFill>
                  <a:srgbClr val="C00000"/>
                </a:solidFill>
                <a:latin typeface="Gloucester MT Extra Condensed" panose="02030808020601010101" pitchFamily="18" charset="0"/>
              </a:rPr>
              <a:t>                           Top 10 country highest GDP</a:t>
            </a:r>
          </a:p>
        </p:txBody>
      </p:sp>
      <p:pic>
        <p:nvPicPr>
          <p:cNvPr id="5" name="Content Placeholder 4">
            <a:extLst>
              <a:ext uri="{FF2B5EF4-FFF2-40B4-BE49-F238E27FC236}">
                <a16:creationId xmlns:a16="http://schemas.microsoft.com/office/drawing/2014/main" id="{83ED8137-F612-6FD8-36E4-8C4FFCD57E43}"/>
              </a:ext>
            </a:extLst>
          </p:cNvPr>
          <p:cNvPicPr>
            <a:picLocks noGrp="1" noChangeAspect="1"/>
          </p:cNvPicPr>
          <p:nvPr>
            <p:ph idx="1"/>
          </p:nvPr>
        </p:nvPicPr>
        <p:blipFill>
          <a:blip r:embed="rId3">
            <a:alphaModFix/>
            <a:extLst>
              <a:ext uri="{BEBA8EAE-BF5A-486C-A8C5-ECC9F3942E4B}">
                <a14:imgProps xmlns:a14="http://schemas.microsoft.com/office/drawing/2010/main">
                  <a14:imgLayer r:embed="rId4">
                    <a14:imgEffect>
                      <a14:sharpenSoften amount="7000"/>
                    </a14:imgEffect>
                  </a14:imgLayer>
                </a14:imgProps>
              </a:ext>
            </a:extLst>
          </a:blip>
          <a:stretch>
            <a:fillRect/>
          </a:stretch>
        </p:blipFill>
        <p:spPr>
          <a:xfrm>
            <a:off x="242596" y="965834"/>
            <a:ext cx="11693766" cy="5556265"/>
          </a:xfrm>
          <a:effectLst>
            <a:glow rad="127000">
              <a:srgbClr val="00B050"/>
            </a:glow>
            <a:innerShdw blurRad="63500" dist="50800">
              <a:prstClr val="black">
                <a:alpha val="50000"/>
              </a:prstClr>
            </a:innerShdw>
            <a:reflection endPos="0" dir="5400000" sy="-100000" algn="bl" rotWithShape="0"/>
            <a:softEdge rad="0"/>
          </a:effectLst>
        </p:spPr>
      </p:pic>
    </p:spTree>
    <p:extLst>
      <p:ext uri="{BB962C8B-B14F-4D97-AF65-F5344CB8AC3E}">
        <p14:creationId xmlns:p14="http://schemas.microsoft.com/office/powerpoint/2010/main" val="26123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F528-D493-5D1D-131E-5AFABCCF107B}"/>
              </a:ext>
            </a:extLst>
          </p:cNvPr>
          <p:cNvSpPr>
            <a:spLocks noGrp="1"/>
          </p:cNvSpPr>
          <p:nvPr>
            <p:ph type="title"/>
          </p:nvPr>
        </p:nvSpPr>
        <p:spPr>
          <a:xfrm>
            <a:off x="177282" y="93307"/>
            <a:ext cx="11709918" cy="849085"/>
          </a:xfrm>
          <a:gradFill flip="none" rotWithShape="1">
            <a:gsLst>
              <a:gs pos="0">
                <a:schemeClr val="accent5">
                  <a:lumMod val="67000"/>
                </a:schemeClr>
              </a:gs>
              <a:gs pos="40000">
                <a:srgbClr val="00B050"/>
              </a:gs>
              <a:gs pos="100000">
                <a:schemeClr val="accent5">
                  <a:lumMod val="60000"/>
                  <a:lumOff val="40000"/>
                </a:schemeClr>
              </a:gs>
            </a:gsLst>
            <a:path path="circle">
              <a:fillToRect l="100000" t="100000"/>
            </a:path>
            <a:tileRect r="-100000" b="-100000"/>
          </a:gradFill>
          <a:effectLst>
            <a:innerShdw blurRad="63500" dist="50800" dir="18900000">
              <a:prstClr val="black">
                <a:alpha val="50000"/>
              </a:prstClr>
            </a:innerShdw>
          </a:effectLst>
        </p:spPr>
        <p:txBody>
          <a:bodyPr>
            <a:noAutofit/>
          </a:bodyPr>
          <a:lstStyle/>
          <a:p>
            <a:r>
              <a:rPr lang="en-IN" sz="4800" b="1" dirty="0">
                <a:solidFill>
                  <a:srgbClr val="C00000"/>
                </a:solidFill>
                <a:latin typeface="Gloucester MT Extra Condensed" panose="02030808020601010101" pitchFamily="18" charset="0"/>
              </a:rPr>
              <a:t>                    Top 10 country highest Suicide Rates</a:t>
            </a:r>
            <a:endParaRPr lang="en-IN" sz="4800" b="1" dirty="0"/>
          </a:p>
        </p:txBody>
      </p:sp>
      <p:pic>
        <p:nvPicPr>
          <p:cNvPr id="5" name="Content Placeholder 4">
            <a:extLst>
              <a:ext uri="{FF2B5EF4-FFF2-40B4-BE49-F238E27FC236}">
                <a16:creationId xmlns:a16="http://schemas.microsoft.com/office/drawing/2014/main" id="{A766ACE2-02F0-0ED2-321D-7CD99C24B2AE}"/>
              </a:ext>
            </a:extLst>
          </p:cNvPr>
          <p:cNvPicPr>
            <a:picLocks noGrp="1" noChangeAspect="1"/>
          </p:cNvPicPr>
          <p:nvPr>
            <p:ph idx="1"/>
          </p:nvPr>
        </p:nvPicPr>
        <p:blipFill>
          <a:blip r:embed="rId3"/>
          <a:stretch>
            <a:fillRect/>
          </a:stretch>
        </p:blipFill>
        <p:spPr>
          <a:xfrm>
            <a:off x="177282" y="1150373"/>
            <a:ext cx="11709918" cy="5484107"/>
          </a:xfrm>
          <a:effectLst>
            <a:glow rad="127000">
              <a:schemeClr val="accent4">
                <a:lumMod val="75000"/>
              </a:schemeClr>
            </a:glow>
            <a:innerShdw blurRad="63500" dist="50800" dir="18900000">
              <a:prstClr val="black">
                <a:alpha val="50000"/>
              </a:prstClr>
            </a:innerShdw>
          </a:effectLst>
        </p:spPr>
      </p:pic>
    </p:spTree>
    <p:extLst>
      <p:ext uri="{BB962C8B-B14F-4D97-AF65-F5344CB8AC3E}">
        <p14:creationId xmlns:p14="http://schemas.microsoft.com/office/powerpoint/2010/main" val="359343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49852-AB0B-E1B2-3491-8A69538A58FA}"/>
              </a:ext>
            </a:extLst>
          </p:cNvPr>
          <p:cNvSpPr>
            <a:spLocks noGrp="1"/>
          </p:cNvSpPr>
          <p:nvPr>
            <p:ph type="title"/>
          </p:nvPr>
        </p:nvSpPr>
        <p:spPr>
          <a:xfrm>
            <a:off x="289249" y="122803"/>
            <a:ext cx="11775231" cy="862511"/>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a:innerShdw blurRad="63500" dist="50800" dir="18900000">
              <a:prstClr val="black">
                <a:alpha val="50000"/>
              </a:prstClr>
            </a:innerShdw>
          </a:effectLst>
        </p:spPr>
        <p:txBody>
          <a:bodyPr>
            <a:normAutofit/>
          </a:bodyPr>
          <a:lstStyle/>
          <a:p>
            <a:r>
              <a:rPr lang="en-IN" sz="4800" b="1" dirty="0">
                <a:solidFill>
                  <a:srgbClr val="C00000"/>
                </a:solidFill>
                <a:latin typeface="Gloucester MT Extra Condensed" panose="02030808020601010101" pitchFamily="18" charset="0"/>
              </a:rPr>
              <a:t>                            Top 10 country lowest GDP</a:t>
            </a:r>
            <a:endParaRPr lang="en-IN" sz="4800" dirty="0"/>
          </a:p>
        </p:txBody>
      </p:sp>
      <p:pic>
        <p:nvPicPr>
          <p:cNvPr id="5" name="Content Placeholder 4">
            <a:extLst>
              <a:ext uri="{FF2B5EF4-FFF2-40B4-BE49-F238E27FC236}">
                <a16:creationId xmlns:a16="http://schemas.microsoft.com/office/drawing/2014/main" id="{CC577717-E56D-A7BB-F8A6-E6F85732BC2D}"/>
              </a:ext>
            </a:extLst>
          </p:cNvPr>
          <p:cNvPicPr>
            <a:picLocks noGrp="1" noChangeAspect="1"/>
          </p:cNvPicPr>
          <p:nvPr>
            <p:ph idx="1"/>
          </p:nvPr>
        </p:nvPicPr>
        <p:blipFill>
          <a:blip r:embed="rId3"/>
          <a:stretch>
            <a:fillRect/>
          </a:stretch>
        </p:blipFill>
        <p:spPr>
          <a:xfrm>
            <a:off x="289250" y="1150374"/>
            <a:ext cx="11775232" cy="5437239"/>
          </a:xfrm>
          <a:effectLst>
            <a:glow rad="127000">
              <a:srgbClr val="FFFF00"/>
            </a:glow>
            <a:innerShdw blurRad="63500" dist="50800">
              <a:prstClr val="black">
                <a:alpha val="50000"/>
              </a:prstClr>
            </a:innerShdw>
          </a:effectLst>
        </p:spPr>
      </p:pic>
    </p:spTree>
    <p:extLst>
      <p:ext uri="{BB962C8B-B14F-4D97-AF65-F5344CB8AC3E}">
        <p14:creationId xmlns:p14="http://schemas.microsoft.com/office/powerpoint/2010/main" val="146465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4555-2FBA-D739-508C-FB629EE40AB9}"/>
              </a:ext>
            </a:extLst>
          </p:cNvPr>
          <p:cNvSpPr>
            <a:spLocks noGrp="1"/>
          </p:cNvSpPr>
          <p:nvPr>
            <p:ph type="title"/>
          </p:nvPr>
        </p:nvSpPr>
        <p:spPr>
          <a:xfrm>
            <a:off x="639098" y="121299"/>
            <a:ext cx="10687664" cy="635785"/>
          </a:xfr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a:innerShdw blurRad="63500" dist="50800" dir="16200000">
              <a:prstClr val="black">
                <a:alpha val="50000"/>
              </a:prstClr>
            </a:innerShdw>
          </a:effectLst>
        </p:spPr>
        <p:txBody>
          <a:bodyPr>
            <a:noAutofit/>
          </a:bodyPr>
          <a:lstStyle/>
          <a:p>
            <a:r>
              <a:rPr lang="en-IN" sz="4800" b="1" dirty="0">
                <a:solidFill>
                  <a:srgbClr val="C00000"/>
                </a:solidFill>
                <a:latin typeface="Gloucester MT Extra Condensed" panose="02030808020601010101" pitchFamily="18" charset="0"/>
              </a:rPr>
              <a:t>              Top 10 country Lowest Suicide Rates</a:t>
            </a:r>
            <a:endParaRPr lang="en-IN" sz="4800" dirty="0"/>
          </a:p>
        </p:txBody>
      </p:sp>
      <p:pic>
        <p:nvPicPr>
          <p:cNvPr id="5" name="Content Placeholder 4">
            <a:extLst>
              <a:ext uri="{FF2B5EF4-FFF2-40B4-BE49-F238E27FC236}">
                <a16:creationId xmlns:a16="http://schemas.microsoft.com/office/drawing/2014/main" id="{C78B7A4A-4194-0DCF-2AE2-BF4DC62DFF2D}"/>
              </a:ext>
            </a:extLst>
          </p:cNvPr>
          <p:cNvPicPr>
            <a:picLocks noGrp="1" noChangeAspect="1"/>
          </p:cNvPicPr>
          <p:nvPr>
            <p:ph idx="1"/>
          </p:nvPr>
        </p:nvPicPr>
        <p:blipFill>
          <a:blip r:embed="rId3"/>
          <a:stretch>
            <a:fillRect/>
          </a:stretch>
        </p:blipFill>
        <p:spPr>
          <a:xfrm>
            <a:off x="639098" y="913430"/>
            <a:ext cx="10687664" cy="5679524"/>
          </a:xfrm>
          <a:effectLst>
            <a:glow rad="127000">
              <a:srgbClr val="92D050"/>
            </a:glow>
            <a:innerShdw blurRad="63500" dist="50800" dir="5400000">
              <a:prstClr val="black">
                <a:alpha val="50000"/>
              </a:prstClr>
            </a:innerShdw>
          </a:effectLst>
        </p:spPr>
      </p:pic>
    </p:spTree>
    <p:extLst>
      <p:ext uri="{BB962C8B-B14F-4D97-AF65-F5344CB8AC3E}">
        <p14:creationId xmlns:p14="http://schemas.microsoft.com/office/powerpoint/2010/main" val="393181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D5F3-08B9-022E-3AFF-0FE17B3AF45E}"/>
              </a:ext>
            </a:extLst>
          </p:cNvPr>
          <p:cNvSpPr>
            <a:spLocks noGrp="1"/>
          </p:cNvSpPr>
          <p:nvPr>
            <p:ph type="title"/>
          </p:nvPr>
        </p:nvSpPr>
        <p:spPr>
          <a:xfrm>
            <a:off x="242596" y="139960"/>
            <a:ext cx="11728580" cy="784272"/>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txBody>
          <a:bodyPr>
            <a:noAutofit/>
          </a:bodyPr>
          <a:lstStyle/>
          <a:p>
            <a:r>
              <a:rPr lang="en-US" sz="6000" dirty="0">
                <a:solidFill>
                  <a:srgbClr val="00B050"/>
                </a:solidFill>
                <a:latin typeface="Bahnschrift SemiBold Condensed" panose="020B0502040204020203" pitchFamily="34" charset="0"/>
              </a:rPr>
              <a:t>So, we can conclude from above four graph -:</a:t>
            </a:r>
            <a:endParaRPr lang="en-IN" sz="6000" dirty="0">
              <a:solidFill>
                <a:srgbClr val="00B050"/>
              </a:solidFill>
            </a:endParaRPr>
          </a:p>
        </p:txBody>
      </p:sp>
      <p:sp>
        <p:nvSpPr>
          <p:cNvPr id="3" name="Content Placeholder 2">
            <a:extLst>
              <a:ext uri="{FF2B5EF4-FFF2-40B4-BE49-F238E27FC236}">
                <a16:creationId xmlns:a16="http://schemas.microsoft.com/office/drawing/2014/main" id="{EAB497A4-A259-2771-99C7-9F669FD789D8}"/>
              </a:ext>
            </a:extLst>
          </p:cNvPr>
          <p:cNvSpPr>
            <a:spLocks noGrp="1"/>
          </p:cNvSpPr>
          <p:nvPr>
            <p:ph idx="1"/>
          </p:nvPr>
        </p:nvSpPr>
        <p:spPr>
          <a:xfrm>
            <a:off x="242596" y="1045030"/>
            <a:ext cx="11728579" cy="5579705"/>
          </a:xfrm>
          <a:gradFill>
            <a:gsLst>
              <a:gs pos="0">
                <a:schemeClr val="accent2">
                  <a:alpha val="0"/>
                  <a:lumMod val="0"/>
                  <a:lumOff val="100000"/>
                </a:schemeClr>
              </a:gs>
              <a:gs pos="25000">
                <a:schemeClr val="accent2">
                  <a:lumMod val="45000"/>
                  <a:lumOff val="55000"/>
                </a:schemeClr>
              </a:gs>
              <a:gs pos="34000">
                <a:schemeClr val="accent2">
                  <a:lumMod val="45000"/>
                  <a:lumOff val="55000"/>
                  <a:alpha val="79000"/>
                </a:schemeClr>
              </a:gs>
              <a:gs pos="100000">
                <a:schemeClr val="accent2">
                  <a:lumMod val="30000"/>
                  <a:lumOff val="70000"/>
                </a:schemeClr>
              </a:gs>
            </a:gsLst>
            <a:lin ang="5400000" scaled="1"/>
          </a:gradFill>
          <a:effectLst>
            <a:innerShdw blurRad="63500" dist="50800" dir="18900000">
              <a:prstClr val="black">
                <a:alpha val="50000"/>
              </a:prstClr>
            </a:innerShdw>
          </a:effectLst>
        </p:spPr>
        <p:txBody>
          <a:bodyPr>
            <a:normAutofit/>
          </a:bodyPr>
          <a:lstStyle/>
          <a:p>
            <a:pPr algn="l"/>
            <a:r>
              <a:rPr lang="en-IN" sz="3200" b="1" i="0" dirty="0">
                <a:effectLst/>
                <a:latin typeface="Söhne"/>
              </a:rPr>
              <a:t>Among the top 10 countries with the highest GDP per capita are Aruba, San Marino, Macau, Luxembourg, Oman, Barbados, Saint Kitts and Nevis, Cabo Verde, Qatar, and Seychelles. On the other hand, the top 10 countries with the lowest GDP per capita include Thailand, Poland, Uzbekistan, Belarus, Guatemala, Ukraine, Brazil, Armenia, Azerbaijan, and Albania.</a:t>
            </a:r>
          </a:p>
          <a:p>
            <a:pPr algn="l"/>
            <a:r>
              <a:rPr lang="en-IN" sz="3200" b="1" i="0" dirty="0">
                <a:effectLst/>
                <a:latin typeface="Söhne"/>
              </a:rPr>
              <a:t>In terms of suicide rates, the top 10 countries with the highest suicide rates are Serbia, Cuba, France, Sri Lanka, Estonia, Bulgaria, Singapore, Lithuania, Hungary, and Aruba. Meanwhile, the top 10 countries with the lowest GDP include Maldives, Antigua, Qatar, Saint Kitts and Nevis, Montenegro, Bosnia and Herzegovina, Cyprus, Philippines, and Kuwait</a:t>
            </a:r>
          </a:p>
          <a:p>
            <a:endParaRPr lang="en-IN" dirty="0"/>
          </a:p>
        </p:txBody>
      </p:sp>
    </p:spTree>
    <p:extLst>
      <p:ext uri="{BB962C8B-B14F-4D97-AF65-F5344CB8AC3E}">
        <p14:creationId xmlns:p14="http://schemas.microsoft.com/office/powerpoint/2010/main" val="265698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wipe(down)">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2A42-0F63-37EB-60DD-81EF29D756A9}"/>
              </a:ext>
            </a:extLst>
          </p:cNvPr>
          <p:cNvSpPr>
            <a:spLocks noGrp="1"/>
          </p:cNvSpPr>
          <p:nvPr>
            <p:ph type="title"/>
          </p:nvPr>
        </p:nvSpPr>
        <p:spPr>
          <a:xfrm>
            <a:off x="838200" y="243841"/>
            <a:ext cx="10515600" cy="1148079"/>
          </a:xfr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a:innerShdw blurRad="63500" dist="50800" dir="16200000">
              <a:prstClr val="black">
                <a:alpha val="50000"/>
              </a:prstClr>
            </a:innerShdw>
          </a:effectLst>
        </p:spPr>
        <p:txBody>
          <a:bodyPr>
            <a:normAutofit/>
          </a:bodyPr>
          <a:lstStyle/>
          <a:p>
            <a:r>
              <a:rPr lang="en-US" sz="6000" dirty="0">
                <a:solidFill>
                  <a:srgbClr val="C00000"/>
                </a:solidFill>
                <a:latin typeface="Bahnschrift SemiBold Condensed" panose="020B0502040204020203" pitchFamily="34" charset="0"/>
              </a:rPr>
              <a:t>So, we can conclude the Data</a:t>
            </a:r>
            <a:endParaRPr lang="en-IN" sz="6000" dirty="0">
              <a:solidFill>
                <a:srgbClr val="C00000"/>
              </a:solidFill>
            </a:endParaRPr>
          </a:p>
        </p:txBody>
      </p:sp>
      <p:sp>
        <p:nvSpPr>
          <p:cNvPr id="3" name="Content Placeholder 2">
            <a:extLst>
              <a:ext uri="{FF2B5EF4-FFF2-40B4-BE49-F238E27FC236}">
                <a16:creationId xmlns:a16="http://schemas.microsoft.com/office/drawing/2014/main" id="{75017EF7-6B10-134C-352B-BF7BB954BD59}"/>
              </a:ext>
            </a:extLst>
          </p:cNvPr>
          <p:cNvSpPr>
            <a:spLocks noGrp="1"/>
          </p:cNvSpPr>
          <p:nvPr>
            <p:ph idx="1"/>
          </p:nvPr>
        </p:nvSpPr>
        <p:spPr>
          <a:xfrm>
            <a:off x="838200" y="1690688"/>
            <a:ext cx="10515600" cy="4486275"/>
          </a:xfrm>
          <a:gradFill flip="none" rotWithShape="1">
            <a:gsLst>
              <a:gs pos="0">
                <a:schemeClr val="accent5">
                  <a:lumMod val="5000"/>
                  <a:lumOff val="95000"/>
                  <a:alpha val="53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a:innerShdw blurRad="63500" dist="50800" dir="18900000">
              <a:prstClr val="black">
                <a:alpha val="50000"/>
              </a:prstClr>
            </a:innerShdw>
          </a:effectLst>
        </p:spPr>
        <p:txBody>
          <a:bodyPr>
            <a:normAutofit/>
          </a:bodyPr>
          <a:lstStyle/>
          <a:p>
            <a:r>
              <a:rPr lang="en-US" sz="4400" b="1" i="0" dirty="0">
                <a:solidFill>
                  <a:srgbClr val="7030A0"/>
                </a:solidFill>
                <a:effectLst/>
                <a:latin typeface="Söhne"/>
              </a:rPr>
              <a:t>It appears that there is no clear and direct correlation between a country's GDP and its suicide rates. Therefore, it's challenging to determine a straightforward relationship between a country's GDP and its suicide rates</a:t>
            </a:r>
            <a:r>
              <a:rPr lang="en-US" sz="4400" b="1" i="0" dirty="0">
                <a:solidFill>
                  <a:srgbClr val="374151"/>
                </a:solidFill>
                <a:effectLst/>
                <a:latin typeface="Söhne"/>
              </a:rPr>
              <a:t>.</a:t>
            </a:r>
            <a:endParaRPr lang="en-IN" sz="4400" b="1" dirty="0"/>
          </a:p>
        </p:txBody>
      </p:sp>
    </p:spTree>
    <p:extLst>
      <p:ext uri="{BB962C8B-B14F-4D97-AF65-F5344CB8AC3E}">
        <p14:creationId xmlns:p14="http://schemas.microsoft.com/office/powerpoint/2010/main" val="254385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635D73"/>
        </a:solidFill>
        <a:effectLst/>
      </p:bgPr>
    </p:bg>
    <p:spTree>
      <p:nvGrpSpPr>
        <p:cNvPr id="1" name="">
          <a:extLst>
            <a:ext uri="{FF2B5EF4-FFF2-40B4-BE49-F238E27FC236}">
              <a16:creationId xmlns:a16="http://schemas.microsoft.com/office/drawing/2014/main" id="{9B9FA8DE-4022-F2D0-EE67-D4558369C4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0A842-A329-0C53-3D81-226B3B23CE35}"/>
              </a:ext>
            </a:extLst>
          </p:cNvPr>
          <p:cNvSpPr>
            <a:spLocks noGrp="1"/>
          </p:cNvSpPr>
          <p:nvPr>
            <p:ph type="title"/>
          </p:nvPr>
        </p:nvSpPr>
        <p:spPr>
          <a:xfrm>
            <a:off x="2082800" y="1137920"/>
            <a:ext cx="7620000" cy="4328160"/>
          </a:xfrm>
        </p:spPr>
        <p:txBody>
          <a:bodyPr/>
          <a:lstStyle/>
          <a:p>
            <a:r>
              <a:rPr lang="en-IN" sz="9600" dirty="0">
                <a:solidFill>
                  <a:srgbClr val="FF0000"/>
                </a:solidFill>
                <a:latin typeface="Algerian" panose="04020705040A02060702" pitchFamily="82" charset="0"/>
              </a:rPr>
              <a:t>Thank You</a:t>
            </a:r>
            <a:br>
              <a:rPr lang="en-IN" dirty="0"/>
            </a:br>
            <a:endParaRPr lang="en-IN" dirty="0"/>
          </a:p>
        </p:txBody>
      </p:sp>
    </p:spTree>
    <p:extLst>
      <p:ext uri="{BB962C8B-B14F-4D97-AF65-F5344CB8AC3E}">
        <p14:creationId xmlns:p14="http://schemas.microsoft.com/office/powerpoint/2010/main" val="58373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F64E-23B0-81EB-74E4-CC2AD8CA014C}"/>
              </a:ext>
            </a:extLst>
          </p:cNvPr>
          <p:cNvSpPr>
            <a:spLocks noGrp="1"/>
          </p:cNvSpPr>
          <p:nvPr>
            <p:ph type="title"/>
          </p:nvPr>
        </p:nvSpPr>
        <p:spPr>
          <a:xfrm>
            <a:off x="677334" y="101600"/>
            <a:ext cx="11287654" cy="843280"/>
          </a:xfrm>
          <a:gradFill>
            <a:gsLst>
              <a:gs pos="32000">
                <a:schemeClr val="accent5">
                  <a:lumMod val="5000"/>
                  <a:lumOff val="95000"/>
                  <a:alpha val="37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gradFill>
          <a:ln>
            <a:solidFill>
              <a:schemeClr val="accent1">
                <a:shade val="15000"/>
              </a:schemeClr>
            </a:solidFill>
          </a:ln>
          <a:effectLst>
            <a:outerShdw blurRad="50800" dist="50800" dir="5400000" algn="ctr" rotWithShape="0">
              <a:srgbClr val="000000">
                <a:alpha val="94000"/>
              </a:srgbClr>
            </a:outerShdw>
          </a:effectLst>
        </p:spPr>
        <p:txBody>
          <a:bodyPr>
            <a:noAutofit/>
          </a:bodyPr>
          <a:lstStyle/>
          <a:p>
            <a:r>
              <a:rPr lang="en-IN" sz="5400" dirty="0">
                <a:solidFill>
                  <a:srgbClr val="FF0000"/>
                </a:solidFill>
                <a:latin typeface="Script MT Bold" panose="03040602040607080904" pitchFamily="66" charset="0"/>
              </a:rPr>
              <a:t>Introduction</a:t>
            </a:r>
            <a:endParaRPr lang="en-IN" sz="5400" dirty="0">
              <a:solidFill>
                <a:srgbClr val="FF0000"/>
              </a:solidFill>
            </a:endParaRPr>
          </a:p>
        </p:txBody>
      </p:sp>
      <p:pic>
        <p:nvPicPr>
          <p:cNvPr id="8" name="Picture Placeholder 7">
            <a:extLst>
              <a:ext uri="{FF2B5EF4-FFF2-40B4-BE49-F238E27FC236}">
                <a16:creationId xmlns:a16="http://schemas.microsoft.com/office/drawing/2014/main" id="{B7AD623A-2365-2616-D6F3-36877150782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9" r="18339"/>
          <a:stretch>
            <a:fillRect/>
          </a:stretch>
        </p:blipFill>
        <p:spPr>
          <a:xfrm>
            <a:off x="5792788" y="1046480"/>
            <a:ext cx="6172200" cy="4873625"/>
          </a:xfrm>
          <a:ln>
            <a:solidFill>
              <a:schemeClr val="accent1">
                <a:alpha val="0"/>
              </a:schemeClr>
            </a:solidFill>
          </a:ln>
          <a:effectLst>
            <a:glow rad="63500">
              <a:schemeClr val="accent3">
                <a:satMod val="175000"/>
                <a:alpha val="40000"/>
              </a:schemeClr>
            </a:glow>
            <a:innerShdw blurRad="63500" dist="50800" dir="8100000">
              <a:prstClr val="black">
                <a:alpha val="50000"/>
              </a:prstClr>
            </a:innerShdw>
            <a:reflection stA="76000" endPos="12000" dist="38100" dir="5400000" sy="-100000" algn="bl" rotWithShape="0"/>
          </a:effectLst>
          <a:scene3d>
            <a:camera prst="obliqueBottomRight"/>
            <a:lightRig rig="threePt" dir="t"/>
          </a:scene3d>
        </p:spPr>
      </p:pic>
      <p:sp>
        <p:nvSpPr>
          <p:cNvPr id="3" name="Content Placeholder 2">
            <a:extLst>
              <a:ext uri="{FF2B5EF4-FFF2-40B4-BE49-F238E27FC236}">
                <a16:creationId xmlns:a16="http://schemas.microsoft.com/office/drawing/2014/main" id="{CF60E8B9-EBD0-F62C-36C6-EED04FB3AA8D}"/>
              </a:ext>
            </a:extLst>
          </p:cNvPr>
          <p:cNvSpPr>
            <a:spLocks noGrp="1"/>
          </p:cNvSpPr>
          <p:nvPr>
            <p:ph type="body" sz="half" idx="2"/>
          </p:nvPr>
        </p:nvSpPr>
        <p:spPr>
          <a:xfrm>
            <a:off x="677334" y="1046480"/>
            <a:ext cx="4115011" cy="4401820"/>
          </a:xfrm>
          <a:gradFill flip="none" rotWithShape="1">
            <a:gsLst>
              <a:gs pos="38000">
                <a:schemeClr val="accent5">
                  <a:lumMod val="5000"/>
                  <a:lumOff val="95000"/>
                  <a:alpha val="3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a:glow rad="127000">
              <a:schemeClr val="accent1">
                <a:alpha val="49000"/>
              </a:schemeClr>
            </a:glow>
            <a:outerShdw blurRad="1066800" dist="50800" dir="5400000" algn="ctr" rotWithShape="0">
              <a:srgbClr val="000000">
                <a:alpha val="59000"/>
              </a:srgbClr>
            </a:outerShdw>
            <a:softEdge rad="12700"/>
          </a:effectLst>
        </p:spPr>
        <p:txBody>
          <a:bodyPr>
            <a:normAutofit/>
          </a:bodyPr>
          <a:lstStyle/>
          <a:p>
            <a:r>
              <a:rPr lang="en-US" sz="2400" b="1" i="0" dirty="0">
                <a:solidFill>
                  <a:srgbClr val="FFFF00"/>
                </a:solidFill>
                <a:effectLst/>
                <a:latin typeface="Arial Black" panose="020B0A04020102020204" pitchFamily="34" charset="0"/>
                <a:ea typeface="Arial Unicode MS" panose="020B0604020202020204" pitchFamily="34" charset="-128"/>
                <a:cs typeface="Arial Unicode MS" panose="020B0604020202020204" pitchFamily="34" charset="-128"/>
              </a:rPr>
              <a:t>Suicide, derived from Latin suicidium, is "the act of taking one's own life". Attempted suicide or non-fatal suicidal behavior amounts to self-injury with at least some desire to end one's life that does not result in death.</a:t>
            </a:r>
            <a:endParaRPr lang="en-US" sz="2400" b="1" dirty="0">
              <a:solidFill>
                <a:srgbClr val="FFFF00"/>
              </a:solidFill>
              <a:latin typeface="Arial Black" panose="020B0A04020102020204" pitchFamily="34"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3669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bg/>
                                          </p:spTgt>
                                        </p:tgtEl>
                                        <p:attrNameLst>
                                          <p:attrName>style.visibility</p:attrName>
                                        </p:attrNameLst>
                                      </p:cBhvr>
                                      <p:to>
                                        <p:strVal val="visible"/>
                                      </p:to>
                                    </p:set>
                                    <p:animEffect transition="in" filter="wipe(down)">
                                      <p:cBhvr>
                                        <p:cTn id="18" dur="5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down)">
                                      <p:cBhvr>
                                        <p:cTn id="2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pic>
        <p:nvPicPr>
          <p:cNvPr id="2" name="Picture Placeholder 1">
            <a:extLst>
              <a:ext uri="{FF2B5EF4-FFF2-40B4-BE49-F238E27FC236}">
                <a16:creationId xmlns:a16="http://schemas.microsoft.com/office/drawing/2014/main" id="{2AF2F477-1A4E-504E-EBE0-2157A55BE343}"/>
              </a:ext>
            </a:extLst>
          </p:cNvPr>
          <p:cNvPicPr>
            <a:picLocks noGrp="1" noChangeAspect="1"/>
          </p:cNvPicPr>
          <p:nvPr>
            <p:ph type="pic" idx="1"/>
          </p:nvPr>
        </p:nvPicPr>
        <p:blipFill>
          <a:blip r:embed="rId3"/>
          <a:srcRect l="3400" r="3400"/>
          <a:stretch>
            <a:fillRect/>
          </a:stretch>
        </p:blipFill>
        <p:spPr>
          <a:xfrm>
            <a:off x="5631578" y="688975"/>
            <a:ext cx="6172200" cy="5180012"/>
          </a:xfrm>
          <a:prstGeom prst="rect">
            <a:avLst/>
          </a:prstGeom>
          <a:blipFill>
            <a:blip r:embed="rId4"/>
            <a:tile tx="0" ty="0" sx="100000" sy="100000" flip="none" algn="tl"/>
          </a:blipFill>
          <a:ln>
            <a:gradFill flip="none" rotWithShape="1">
              <a:gsLst>
                <a:gs pos="22000">
                  <a:schemeClr val="accent4">
                    <a:lumMod val="40000"/>
                    <a:lumOff val="60000"/>
                  </a:schemeClr>
                </a:gs>
                <a:gs pos="60000">
                  <a:schemeClr val="accent4">
                    <a:lumMod val="95000"/>
                    <a:lumOff val="5000"/>
                  </a:schemeClr>
                </a:gs>
                <a:gs pos="100000">
                  <a:schemeClr val="accent4">
                    <a:lumMod val="60000"/>
                  </a:schemeClr>
                </a:gs>
              </a:gsLst>
              <a:path path="circle">
                <a:fillToRect l="50000" t="130000" r="50000" b="-30000"/>
              </a:path>
              <a:tileRect/>
            </a:gradFill>
          </a:ln>
          <a:effectLst>
            <a:outerShdw blurRad="50800" dist="38100" dir="10800000" algn="r" rotWithShape="0">
              <a:schemeClr val="accent2">
                <a:alpha val="40000"/>
              </a:schemeClr>
            </a:outerShdw>
            <a:reflection blurRad="6350" stA="52000" endA="300" endPos="17000" dir="5400000" sy="-100000" algn="bl" rotWithShape="0"/>
            <a:softEdge rad="0"/>
          </a:effectLst>
        </p:spPr>
      </p:pic>
      <p:sp>
        <p:nvSpPr>
          <p:cNvPr id="4" name="Text Placeholder 3">
            <a:extLst>
              <a:ext uri="{FF2B5EF4-FFF2-40B4-BE49-F238E27FC236}">
                <a16:creationId xmlns:a16="http://schemas.microsoft.com/office/drawing/2014/main" id="{C5F9B606-F858-43AF-F06E-ED103C4E09A0}"/>
              </a:ext>
            </a:extLst>
          </p:cNvPr>
          <p:cNvSpPr>
            <a:spLocks noGrp="1"/>
          </p:cNvSpPr>
          <p:nvPr>
            <p:ph type="body" sz="half" idx="2"/>
          </p:nvPr>
        </p:nvSpPr>
        <p:spPr>
          <a:xfrm>
            <a:off x="481781" y="680720"/>
            <a:ext cx="4896463" cy="5188267"/>
          </a:xfrm>
          <a:gradFill flip="none" rotWithShape="1">
            <a:gsLst>
              <a:gs pos="42000">
                <a:srgbClr val="00B0F0">
                  <a:lumMod val="47000"/>
                  <a:lumOff val="53000"/>
                </a:srgb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effectLst>
            <a:glow rad="101600">
              <a:schemeClr val="accent2">
                <a:satMod val="175000"/>
                <a:alpha val="27000"/>
              </a:schemeClr>
            </a:glow>
            <a:reflection endPos="0" dist="50800" dir="5400000" sy="-100000" algn="bl" rotWithShape="0"/>
          </a:effectLst>
        </p:spPr>
        <p:txBody>
          <a:bodyPr>
            <a:normAutofit lnSpcReduction="10000"/>
          </a:bodyPr>
          <a:lstStyle/>
          <a:p>
            <a:r>
              <a:rPr lang="en-US" sz="2000" dirty="0"/>
              <a:t>In 2015, suicide was the second cause of death worldwide among people aged 15–29 years, and the seventh among those aged 30–49 years (WHO 2017). </a:t>
            </a:r>
            <a:endParaRPr lang="en-IN" sz="2000" dirty="0"/>
          </a:p>
          <a:p>
            <a:r>
              <a:rPr lang="en-US" sz="2000" dirty="0"/>
              <a:t>Suicide is a significant public health concern in India, with high rates influenced by a range of factors including financial stress, family issues, and stigma around mental health. While historically more men have died by suicide, the gender gap is narrowing, particularly among young women. The Indian government has initiated programs to increase awareness, improve mental health services, and reduce the stigma associated with mental health issues as part of suicide prevention efforts. Addressing this complex issue requires a comprehensive approach, focusing on mental health support, economic opportunities, and social networks</a:t>
            </a:r>
            <a:r>
              <a:rPr lang="en-US" dirty="0"/>
              <a:t>.</a:t>
            </a:r>
            <a:endParaRPr lang="en-IN" dirty="0"/>
          </a:p>
        </p:txBody>
      </p:sp>
    </p:spTree>
    <p:extLst>
      <p:ext uri="{BB962C8B-B14F-4D97-AF65-F5344CB8AC3E}">
        <p14:creationId xmlns:p14="http://schemas.microsoft.com/office/powerpoint/2010/main" val="183532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in)">
                                      <p:cBhvr>
                                        <p:cTn id="2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6259</TotalTime>
  <Words>1762</Words>
  <Application>Microsoft Office PowerPoint</Application>
  <PresentationFormat>Widescreen</PresentationFormat>
  <Paragraphs>177</Paragraphs>
  <Slides>78</Slides>
  <Notes>15</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78</vt:i4>
      </vt:variant>
    </vt:vector>
  </HeadingPairs>
  <TitlesOfParts>
    <vt:vector size="100" baseType="lpstr">
      <vt:lpstr>Algerian</vt:lpstr>
      <vt:lpstr>Arial</vt:lpstr>
      <vt:lpstr>Arial Black</vt:lpstr>
      <vt:lpstr>Bahnschrift SemiBold Condensed</vt:lpstr>
      <vt:lpstr>Bauhaus 93</vt:lpstr>
      <vt:lpstr>Calibri</vt:lpstr>
      <vt:lpstr>Calibri (Headings)</vt:lpstr>
      <vt:lpstr>Calibri Light</vt:lpstr>
      <vt:lpstr>Gloucester MT Extra Condensed</vt:lpstr>
      <vt:lpstr>Helvetica Neue</vt:lpstr>
      <vt:lpstr>Inter</vt:lpstr>
      <vt:lpstr>Lato</vt:lpstr>
      <vt:lpstr>Lucida Handwriting</vt:lpstr>
      <vt:lpstr>Script MT Bold</vt:lpstr>
      <vt:lpstr>Sitka Banner</vt:lpstr>
      <vt:lpstr>Söhne</vt:lpstr>
      <vt:lpstr>Vivaldi</vt:lpstr>
      <vt:lpstr>Wingdings</vt:lpstr>
      <vt:lpstr>zeitung</vt:lpstr>
      <vt:lpstr>Office Theme</vt:lpstr>
      <vt:lpstr>Macro-Enabled Worksheet</vt:lpstr>
      <vt:lpstr>Microsoft Word Document</vt:lpstr>
      <vt:lpstr>Project: Suicide Data Analysis and Visualization  </vt:lpstr>
      <vt:lpstr>Section A</vt:lpstr>
      <vt:lpstr>PowerPoint Presentation</vt:lpstr>
      <vt:lpstr>PowerPoint Presentation</vt:lpstr>
      <vt:lpstr>Section B</vt:lpstr>
      <vt:lpstr>PowerPoint Presentation</vt:lpstr>
      <vt:lpstr>PowerPoint Presentation</vt:lpstr>
      <vt:lpstr>Introduction</vt:lpstr>
      <vt:lpstr>PowerPoint Presentation</vt:lpstr>
      <vt:lpstr>PowerPoint Presentation</vt:lpstr>
      <vt:lpstr>Objective:</vt:lpstr>
      <vt:lpstr>Source of Data</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PowerPoint Presentation</vt:lpstr>
      <vt:lpstr>PowerPoint Presentation</vt:lpstr>
      <vt:lpstr>So, we can conclude from above graph -:</vt:lpstr>
      <vt:lpstr>PowerPoint Presentation</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So, we can conclude from above graph -:</vt:lpstr>
      <vt:lpstr>PowerPoint Presentation</vt:lpstr>
      <vt:lpstr>PowerPoint Presentation</vt:lpstr>
      <vt:lpstr>So, we can conclude from above graph -:</vt:lpstr>
      <vt:lpstr>Conclusion of this data set :</vt:lpstr>
      <vt:lpstr>Thank You </vt:lpstr>
      <vt:lpstr>Section B</vt:lpstr>
      <vt:lpstr>           Data preparation , Cleaning and visualization code  </vt:lpstr>
      <vt:lpstr>Yearly suicides rate analysis</vt:lpstr>
      <vt:lpstr>PowerPoint Presentation</vt:lpstr>
      <vt:lpstr>PowerPoint Presentation</vt:lpstr>
      <vt:lpstr>So, we can conclude from above graph -:</vt:lpstr>
      <vt:lpstr>                           Checking suicides_no by age-group</vt:lpstr>
      <vt:lpstr>So, we can conclude from above graph -:</vt:lpstr>
      <vt:lpstr>Country+gender suicide rate analysis</vt:lpstr>
      <vt:lpstr>PowerPoint Presentation</vt:lpstr>
      <vt:lpstr>                     Count of suicides by gender</vt:lpstr>
      <vt:lpstr>PowerPoint Presentation</vt:lpstr>
      <vt:lpstr>So, we can conclude from above graph -:</vt:lpstr>
      <vt:lpstr>                               Age+Gender suicide rate analysis</vt:lpstr>
      <vt:lpstr>So, we can conclude from above graph -:</vt:lpstr>
      <vt:lpstr>Generation Anlysis -:</vt:lpstr>
      <vt:lpstr>                                      Generation Analysis</vt:lpstr>
      <vt:lpstr>PowerPoint Presentation</vt:lpstr>
      <vt:lpstr>                                     Generation + Age analysis</vt:lpstr>
      <vt:lpstr>PowerPoint Presentation</vt:lpstr>
      <vt:lpstr>PowerPoint Presentation</vt:lpstr>
      <vt:lpstr>PowerPoint Presentation</vt:lpstr>
      <vt:lpstr>So, we can conclude from above graph -:</vt:lpstr>
      <vt:lpstr>                           Top 10 country highest GDP</vt:lpstr>
      <vt:lpstr>                    Top 10 country highest Suicide Rates</vt:lpstr>
      <vt:lpstr>                            Top 10 country lowest GDP</vt:lpstr>
      <vt:lpstr>              Top 10 country Lowest Suicide Rates</vt:lpstr>
      <vt:lpstr>So, we can conclude from above four graph -:</vt:lpstr>
      <vt:lpstr>So, we can conclude the Data</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Suicide Exploratory Data Analysis</dc:title>
  <dc:creator>Gautam Kumar</dc:creator>
  <cp:lastModifiedBy>Gautam Kumar</cp:lastModifiedBy>
  <cp:revision>21</cp:revision>
  <dcterms:created xsi:type="dcterms:W3CDTF">2023-09-11T10:41:50Z</dcterms:created>
  <dcterms:modified xsi:type="dcterms:W3CDTF">2024-12-05T13:47:43Z</dcterms:modified>
</cp:coreProperties>
</file>